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29" r:id="rId1"/>
  </p:sldMasterIdLst>
  <p:notesMasterIdLst>
    <p:notesMasterId r:id="rId63"/>
  </p:notesMasterIdLst>
  <p:handoutMasterIdLst>
    <p:handoutMasterId r:id="rId64"/>
  </p:handoutMasterIdLst>
  <p:sldIdLst>
    <p:sldId id="1697" r:id="rId2"/>
    <p:sldId id="1810" r:id="rId3"/>
    <p:sldId id="1706" r:id="rId4"/>
    <p:sldId id="1811" r:id="rId5"/>
    <p:sldId id="1846" r:id="rId6"/>
    <p:sldId id="1817" r:id="rId7"/>
    <p:sldId id="1819" r:id="rId8"/>
    <p:sldId id="1813" r:id="rId9"/>
    <p:sldId id="1812" r:id="rId10"/>
    <p:sldId id="1814" r:id="rId11"/>
    <p:sldId id="1826" r:id="rId12"/>
    <p:sldId id="1827" r:id="rId13"/>
    <p:sldId id="1821" r:id="rId14"/>
    <p:sldId id="1828" r:id="rId15"/>
    <p:sldId id="1845" r:id="rId16"/>
    <p:sldId id="1829" r:id="rId17"/>
    <p:sldId id="1822" r:id="rId18"/>
    <p:sldId id="1823" r:id="rId19"/>
    <p:sldId id="1762" r:id="rId20"/>
    <p:sldId id="1763" r:id="rId21"/>
    <p:sldId id="1771" r:id="rId22"/>
    <p:sldId id="1768" r:id="rId23"/>
    <p:sldId id="1769" r:id="rId24"/>
    <p:sldId id="1772" r:id="rId25"/>
    <p:sldId id="1803" r:id="rId26"/>
    <p:sldId id="1773" r:id="rId27"/>
    <p:sldId id="1775" r:id="rId28"/>
    <p:sldId id="1786" r:id="rId29"/>
    <p:sldId id="1790" r:id="rId30"/>
    <p:sldId id="1804" r:id="rId31"/>
    <p:sldId id="1781" r:id="rId32"/>
    <p:sldId id="1782" r:id="rId33"/>
    <p:sldId id="1783" r:id="rId34"/>
    <p:sldId id="1797" r:id="rId35"/>
    <p:sldId id="1805" r:id="rId36"/>
    <p:sldId id="1789" r:id="rId37"/>
    <p:sldId id="1806" r:id="rId38"/>
    <p:sldId id="1793" r:id="rId39"/>
    <p:sldId id="1807" r:id="rId40"/>
    <p:sldId id="1796" r:id="rId41"/>
    <p:sldId id="1808" r:id="rId42"/>
    <p:sldId id="1795" r:id="rId43"/>
    <p:sldId id="1809" r:id="rId44"/>
    <p:sldId id="1798" r:id="rId45"/>
    <p:sldId id="1833" r:id="rId46"/>
    <p:sldId id="1836" r:id="rId47"/>
    <p:sldId id="1837" r:id="rId48"/>
    <p:sldId id="1839" r:id="rId49"/>
    <p:sldId id="1840" r:id="rId50"/>
    <p:sldId id="1841" r:id="rId51"/>
    <p:sldId id="1843" r:id="rId52"/>
    <p:sldId id="1844" r:id="rId53"/>
    <p:sldId id="1835" r:id="rId54"/>
    <p:sldId id="1834" r:id="rId55"/>
    <p:sldId id="1832" r:id="rId56"/>
    <p:sldId id="1816" r:id="rId57"/>
    <p:sldId id="1815" r:id="rId58"/>
    <p:sldId id="1761" r:id="rId59"/>
    <p:sldId id="1708" r:id="rId60"/>
    <p:sldId id="1739" r:id="rId61"/>
    <p:sldId id="1847"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Gassenberger" initials="SG" lastIdx="11" clrIdx="0">
    <p:extLst>
      <p:ext uri="{19B8F6BF-5375-455C-9EA6-DF929625EA0E}">
        <p15:presenceInfo xmlns:p15="http://schemas.microsoft.com/office/powerpoint/2012/main" userId="a1d9430c18c76e53" providerId="Windows Live"/>
      </p:ext>
    </p:extLst>
  </p:cmAuthor>
  <p:cmAuthor id="2" name="Zachary Christensen" initials="MOU" lastIdx="22" clrIdx="1">
    <p:extLst>
      <p:ext uri="{19B8F6BF-5375-455C-9EA6-DF929625EA0E}">
        <p15:presenceInfo xmlns:p15="http://schemas.microsoft.com/office/powerpoint/2012/main" userId="Zachary Christensen" providerId="None"/>
      </p:ext>
    </p:extLst>
  </p:cmAuthor>
  <p:cmAuthor id="3" name="Leonard Gilroy" initials="LG" lastIdx="16" clrIdx="2">
    <p:extLst>
      <p:ext uri="{19B8F6BF-5375-455C-9EA6-DF929625EA0E}">
        <p15:presenceInfo xmlns:p15="http://schemas.microsoft.com/office/powerpoint/2012/main" userId="c679c6c96c073b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2C"/>
    <a:srgbClr val="E8ECF0"/>
    <a:srgbClr val="65779E"/>
    <a:srgbClr val="798CA8"/>
    <a:srgbClr val="7D8BA1"/>
    <a:srgbClr val="60AEE6"/>
    <a:srgbClr val="436EB4"/>
    <a:srgbClr val="2C7C9F"/>
    <a:srgbClr val="FF6D2B"/>
    <a:srgbClr val="CED7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64031" autoAdjust="0"/>
  </p:normalViewPr>
  <p:slideViewPr>
    <p:cSldViewPr snapToGrid="0" snapToObjects="1">
      <p:cViewPr varScale="1">
        <p:scale>
          <a:sx n="45" d="100"/>
          <a:sy n="45" d="100"/>
        </p:scale>
        <p:origin x="167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38008-10B9-41DE-9740-B71019966D52}" type="doc">
      <dgm:prSet loTypeId="urn:microsoft.com/office/officeart/2005/8/layout/venn1" loCatId="relationship" qsTypeId="urn:microsoft.com/office/officeart/2005/8/quickstyle/simple1" qsCatId="simple" csTypeId="urn:microsoft.com/office/officeart/2005/8/colors/colorful5" csCatId="colorful" phldr="1"/>
      <dgm:spPr/>
    </dgm:pt>
    <dgm:pt modelId="{8D2C85F6-2DF4-4C5D-B4E8-110C9843D006}">
      <dgm:prSet phldrT="[Text]"/>
      <dgm:spPr/>
      <dgm:t>
        <a:bodyPr/>
        <a:lstStyle/>
        <a:p>
          <a:r>
            <a:rPr lang="en-US" dirty="0" smtClean="0"/>
            <a:t>Allocation </a:t>
          </a:r>
          <a:endParaRPr lang="en-US" dirty="0"/>
        </a:p>
      </dgm:t>
    </dgm:pt>
    <dgm:pt modelId="{EF89A029-C650-4B11-BB78-DAC6716AE537}" type="parTrans" cxnId="{00CE00A3-BB78-4A18-AA28-B250CB426B2F}">
      <dgm:prSet/>
      <dgm:spPr/>
      <dgm:t>
        <a:bodyPr/>
        <a:lstStyle/>
        <a:p>
          <a:endParaRPr lang="en-US"/>
        </a:p>
      </dgm:t>
    </dgm:pt>
    <dgm:pt modelId="{DA3839A5-7CE9-4853-9EDE-2620FBE0AF38}" type="sibTrans" cxnId="{00CE00A3-BB78-4A18-AA28-B250CB426B2F}">
      <dgm:prSet/>
      <dgm:spPr/>
      <dgm:t>
        <a:bodyPr/>
        <a:lstStyle/>
        <a:p>
          <a:endParaRPr lang="en-US"/>
        </a:p>
      </dgm:t>
    </dgm:pt>
    <dgm:pt modelId="{19509165-7B02-4FBD-8926-79BFF1F5906F}">
      <dgm:prSet phldrT="[Text]"/>
      <dgm:spPr/>
      <dgm:t>
        <a:bodyPr/>
        <a:lstStyle/>
        <a:p>
          <a:r>
            <a:rPr lang="en-US" dirty="0" smtClean="0"/>
            <a:t>Transparency </a:t>
          </a:r>
          <a:endParaRPr lang="en-US" dirty="0"/>
        </a:p>
      </dgm:t>
    </dgm:pt>
    <dgm:pt modelId="{8B1D9CA8-5C03-405C-A624-776FA99CEC47}" type="parTrans" cxnId="{A7D57D08-32B6-45B3-9292-689881526971}">
      <dgm:prSet/>
      <dgm:spPr/>
      <dgm:t>
        <a:bodyPr/>
        <a:lstStyle/>
        <a:p>
          <a:endParaRPr lang="en-US"/>
        </a:p>
      </dgm:t>
    </dgm:pt>
    <dgm:pt modelId="{A66CA748-9C4A-4AFE-8761-12B676D0C020}" type="sibTrans" cxnId="{A7D57D08-32B6-45B3-9292-689881526971}">
      <dgm:prSet/>
      <dgm:spPr/>
      <dgm:t>
        <a:bodyPr/>
        <a:lstStyle/>
        <a:p>
          <a:endParaRPr lang="en-US"/>
        </a:p>
      </dgm:t>
    </dgm:pt>
    <dgm:pt modelId="{8943B2D3-0215-4D6E-AF6A-49923EFD74A2}">
      <dgm:prSet phldrT="[Text]"/>
      <dgm:spPr/>
      <dgm:t>
        <a:bodyPr/>
        <a:lstStyle/>
        <a:p>
          <a:r>
            <a:rPr lang="en-US" dirty="0" smtClean="0"/>
            <a:t>Equalization</a:t>
          </a:r>
          <a:endParaRPr lang="en-US" dirty="0"/>
        </a:p>
      </dgm:t>
    </dgm:pt>
    <dgm:pt modelId="{CB812A62-A0D3-4CEC-9BE9-FF37C51BFD27}" type="parTrans" cxnId="{FC4064B4-518B-4F91-BC1C-311441EF44E6}">
      <dgm:prSet/>
      <dgm:spPr/>
      <dgm:t>
        <a:bodyPr/>
        <a:lstStyle/>
        <a:p>
          <a:endParaRPr lang="en-US"/>
        </a:p>
      </dgm:t>
    </dgm:pt>
    <dgm:pt modelId="{BF92D756-F59B-4AE9-9C8E-F2369468CA9B}" type="sibTrans" cxnId="{FC4064B4-518B-4F91-BC1C-311441EF44E6}">
      <dgm:prSet/>
      <dgm:spPr/>
      <dgm:t>
        <a:bodyPr/>
        <a:lstStyle/>
        <a:p>
          <a:endParaRPr lang="en-US"/>
        </a:p>
      </dgm:t>
    </dgm:pt>
    <dgm:pt modelId="{F30D812F-385D-4A1F-94D9-E8850EE225E5}" type="pres">
      <dgm:prSet presAssocID="{5EA38008-10B9-41DE-9740-B71019966D52}" presName="compositeShape" presStyleCnt="0">
        <dgm:presLayoutVars>
          <dgm:chMax val="7"/>
          <dgm:dir/>
          <dgm:resizeHandles val="exact"/>
        </dgm:presLayoutVars>
      </dgm:prSet>
      <dgm:spPr/>
    </dgm:pt>
    <dgm:pt modelId="{589C4392-80F9-4FF6-B67D-71B048890EC1}" type="pres">
      <dgm:prSet presAssocID="{8D2C85F6-2DF4-4C5D-B4E8-110C9843D006}" presName="circ1" presStyleLbl="vennNode1" presStyleIdx="0" presStyleCnt="3"/>
      <dgm:spPr/>
      <dgm:t>
        <a:bodyPr/>
        <a:lstStyle/>
        <a:p>
          <a:endParaRPr lang="en-US"/>
        </a:p>
      </dgm:t>
    </dgm:pt>
    <dgm:pt modelId="{5A1B3A29-0818-4AD6-83B3-697897381E4C}" type="pres">
      <dgm:prSet presAssocID="{8D2C85F6-2DF4-4C5D-B4E8-110C9843D006}" presName="circ1Tx" presStyleLbl="revTx" presStyleIdx="0" presStyleCnt="0">
        <dgm:presLayoutVars>
          <dgm:chMax val="0"/>
          <dgm:chPref val="0"/>
          <dgm:bulletEnabled val="1"/>
        </dgm:presLayoutVars>
      </dgm:prSet>
      <dgm:spPr/>
      <dgm:t>
        <a:bodyPr/>
        <a:lstStyle/>
        <a:p>
          <a:endParaRPr lang="en-US"/>
        </a:p>
      </dgm:t>
    </dgm:pt>
    <dgm:pt modelId="{B5281595-82C7-4928-A377-DE7D07B1E4F8}" type="pres">
      <dgm:prSet presAssocID="{19509165-7B02-4FBD-8926-79BFF1F5906F}" presName="circ2" presStyleLbl="vennNode1" presStyleIdx="1" presStyleCnt="3"/>
      <dgm:spPr/>
      <dgm:t>
        <a:bodyPr/>
        <a:lstStyle/>
        <a:p>
          <a:endParaRPr lang="en-US"/>
        </a:p>
      </dgm:t>
    </dgm:pt>
    <dgm:pt modelId="{A1716E3D-181F-417F-B985-156996B6368C}" type="pres">
      <dgm:prSet presAssocID="{19509165-7B02-4FBD-8926-79BFF1F5906F}" presName="circ2Tx" presStyleLbl="revTx" presStyleIdx="0" presStyleCnt="0">
        <dgm:presLayoutVars>
          <dgm:chMax val="0"/>
          <dgm:chPref val="0"/>
          <dgm:bulletEnabled val="1"/>
        </dgm:presLayoutVars>
      </dgm:prSet>
      <dgm:spPr/>
      <dgm:t>
        <a:bodyPr/>
        <a:lstStyle/>
        <a:p>
          <a:endParaRPr lang="en-US"/>
        </a:p>
      </dgm:t>
    </dgm:pt>
    <dgm:pt modelId="{2D94727B-1594-419B-80A0-D3ABF4FEB13D}" type="pres">
      <dgm:prSet presAssocID="{8943B2D3-0215-4D6E-AF6A-49923EFD74A2}" presName="circ3" presStyleLbl="vennNode1" presStyleIdx="2" presStyleCnt="3"/>
      <dgm:spPr/>
      <dgm:t>
        <a:bodyPr/>
        <a:lstStyle/>
        <a:p>
          <a:endParaRPr lang="en-US"/>
        </a:p>
      </dgm:t>
    </dgm:pt>
    <dgm:pt modelId="{07C35997-9EE9-4BC2-A8C8-50E5072FE673}" type="pres">
      <dgm:prSet presAssocID="{8943B2D3-0215-4D6E-AF6A-49923EFD74A2}" presName="circ3Tx" presStyleLbl="revTx" presStyleIdx="0" presStyleCnt="0">
        <dgm:presLayoutVars>
          <dgm:chMax val="0"/>
          <dgm:chPref val="0"/>
          <dgm:bulletEnabled val="1"/>
        </dgm:presLayoutVars>
      </dgm:prSet>
      <dgm:spPr/>
      <dgm:t>
        <a:bodyPr/>
        <a:lstStyle/>
        <a:p>
          <a:endParaRPr lang="en-US"/>
        </a:p>
      </dgm:t>
    </dgm:pt>
  </dgm:ptLst>
  <dgm:cxnLst>
    <dgm:cxn modelId="{6FB95AF3-2462-4FCF-8C34-42316AC78353}" type="presOf" srcId="{8943B2D3-0215-4D6E-AF6A-49923EFD74A2}" destId="{07C35997-9EE9-4BC2-A8C8-50E5072FE673}" srcOrd="1" destOrd="0" presId="urn:microsoft.com/office/officeart/2005/8/layout/venn1"/>
    <dgm:cxn modelId="{29E25195-A684-4743-962A-70E2D24FCFC7}" type="presOf" srcId="{19509165-7B02-4FBD-8926-79BFF1F5906F}" destId="{A1716E3D-181F-417F-B985-156996B6368C}" srcOrd="1" destOrd="0" presId="urn:microsoft.com/office/officeart/2005/8/layout/venn1"/>
    <dgm:cxn modelId="{A7D57D08-32B6-45B3-9292-689881526971}" srcId="{5EA38008-10B9-41DE-9740-B71019966D52}" destId="{19509165-7B02-4FBD-8926-79BFF1F5906F}" srcOrd="1" destOrd="0" parTransId="{8B1D9CA8-5C03-405C-A624-776FA99CEC47}" sibTransId="{A66CA748-9C4A-4AFE-8761-12B676D0C020}"/>
    <dgm:cxn modelId="{6B321A45-7FE7-42AE-B894-E4580A9EB95A}" type="presOf" srcId="{8D2C85F6-2DF4-4C5D-B4E8-110C9843D006}" destId="{5A1B3A29-0818-4AD6-83B3-697897381E4C}" srcOrd="1" destOrd="0" presId="urn:microsoft.com/office/officeart/2005/8/layout/venn1"/>
    <dgm:cxn modelId="{C7557CDB-C618-4C4E-B59D-06AA004D9D9B}" type="presOf" srcId="{19509165-7B02-4FBD-8926-79BFF1F5906F}" destId="{B5281595-82C7-4928-A377-DE7D07B1E4F8}" srcOrd="0" destOrd="0" presId="urn:microsoft.com/office/officeart/2005/8/layout/venn1"/>
    <dgm:cxn modelId="{8203955B-FDAF-46FC-9174-C6F7961CFC0E}" type="presOf" srcId="{8D2C85F6-2DF4-4C5D-B4E8-110C9843D006}" destId="{589C4392-80F9-4FF6-B67D-71B048890EC1}" srcOrd="0" destOrd="0" presId="urn:microsoft.com/office/officeart/2005/8/layout/venn1"/>
    <dgm:cxn modelId="{1163CAF9-6F42-4BA6-A813-8A2346B37AD1}" type="presOf" srcId="{5EA38008-10B9-41DE-9740-B71019966D52}" destId="{F30D812F-385D-4A1F-94D9-E8850EE225E5}" srcOrd="0" destOrd="0" presId="urn:microsoft.com/office/officeart/2005/8/layout/venn1"/>
    <dgm:cxn modelId="{D8BC794D-9AF7-4E97-9CAF-3EBC1E4C3446}" type="presOf" srcId="{8943B2D3-0215-4D6E-AF6A-49923EFD74A2}" destId="{2D94727B-1594-419B-80A0-D3ABF4FEB13D}" srcOrd="0" destOrd="0" presId="urn:microsoft.com/office/officeart/2005/8/layout/venn1"/>
    <dgm:cxn modelId="{FC4064B4-518B-4F91-BC1C-311441EF44E6}" srcId="{5EA38008-10B9-41DE-9740-B71019966D52}" destId="{8943B2D3-0215-4D6E-AF6A-49923EFD74A2}" srcOrd="2" destOrd="0" parTransId="{CB812A62-A0D3-4CEC-9BE9-FF37C51BFD27}" sibTransId="{BF92D756-F59B-4AE9-9C8E-F2369468CA9B}"/>
    <dgm:cxn modelId="{00CE00A3-BB78-4A18-AA28-B250CB426B2F}" srcId="{5EA38008-10B9-41DE-9740-B71019966D52}" destId="{8D2C85F6-2DF4-4C5D-B4E8-110C9843D006}" srcOrd="0" destOrd="0" parTransId="{EF89A029-C650-4B11-BB78-DAC6716AE537}" sibTransId="{DA3839A5-7CE9-4853-9EDE-2620FBE0AF38}"/>
    <dgm:cxn modelId="{BDF95EEF-34EF-4E7B-9EBA-E87F59A668CF}" type="presParOf" srcId="{F30D812F-385D-4A1F-94D9-E8850EE225E5}" destId="{589C4392-80F9-4FF6-B67D-71B048890EC1}" srcOrd="0" destOrd="0" presId="urn:microsoft.com/office/officeart/2005/8/layout/venn1"/>
    <dgm:cxn modelId="{AE94E468-AB4A-4997-BBE4-2ABE4F6EAFA9}" type="presParOf" srcId="{F30D812F-385D-4A1F-94D9-E8850EE225E5}" destId="{5A1B3A29-0818-4AD6-83B3-697897381E4C}" srcOrd="1" destOrd="0" presId="urn:microsoft.com/office/officeart/2005/8/layout/venn1"/>
    <dgm:cxn modelId="{405A3056-632B-48F3-8270-B42C9661A4D0}" type="presParOf" srcId="{F30D812F-385D-4A1F-94D9-E8850EE225E5}" destId="{B5281595-82C7-4928-A377-DE7D07B1E4F8}" srcOrd="2" destOrd="0" presId="urn:microsoft.com/office/officeart/2005/8/layout/venn1"/>
    <dgm:cxn modelId="{8E7F0F03-BDEF-47EB-A166-AAA1845566F8}" type="presParOf" srcId="{F30D812F-385D-4A1F-94D9-E8850EE225E5}" destId="{A1716E3D-181F-417F-B985-156996B6368C}" srcOrd="3" destOrd="0" presId="urn:microsoft.com/office/officeart/2005/8/layout/venn1"/>
    <dgm:cxn modelId="{598D0ADE-599A-454F-B7DF-211A6C20B619}" type="presParOf" srcId="{F30D812F-385D-4A1F-94D9-E8850EE225E5}" destId="{2D94727B-1594-419B-80A0-D3ABF4FEB13D}" srcOrd="4" destOrd="0" presId="urn:microsoft.com/office/officeart/2005/8/layout/venn1"/>
    <dgm:cxn modelId="{5B853633-558D-4C91-ABFB-F58A4BD18CDF}" type="presParOf" srcId="{F30D812F-385D-4A1F-94D9-E8850EE225E5}" destId="{07C35997-9EE9-4BC2-A8C8-50E5072FE67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3D012D-1988-4AAF-9E61-D8987616DFAE}" type="doc">
      <dgm:prSet loTypeId="urn:microsoft.com/office/officeart/2005/8/layout/hList1" loCatId="list" qsTypeId="urn:microsoft.com/office/officeart/2005/8/quickstyle/simple1" qsCatId="simple" csTypeId="urn:microsoft.com/office/officeart/2005/8/colors/accent2_5" csCatId="accent2" phldr="1"/>
      <dgm:spPr/>
      <dgm:t>
        <a:bodyPr/>
        <a:lstStyle/>
        <a:p>
          <a:endParaRPr lang="en-US"/>
        </a:p>
      </dgm:t>
    </dgm:pt>
    <dgm:pt modelId="{AAF816A0-B567-459F-A462-B3B8E3B36624}">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Student Based (28) </a:t>
          </a:r>
          <a:endParaRPr lang="en-US" dirty="0"/>
        </a:p>
      </dgm:t>
    </dgm:pt>
    <dgm:pt modelId="{F91A9F62-1F18-461B-A648-E1847ECE3ED5}" type="parTrans" cxnId="{C87B9593-DF96-43F6-9FCC-B4AB36FC2BF5}">
      <dgm:prSet/>
      <dgm:spPr/>
      <dgm:t>
        <a:bodyPr/>
        <a:lstStyle/>
        <a:p>
          <a:endParaRPr lang="en-US"/>
        </a:p>
      </dgm:t>
    </dgm:pt>
    <dgm:pt modelId="{19BAC92E-4950-46AD-8F6C-F19B6F0A1361}" type="sibTrans" cxnId="{C87B9593-DF96-43F6-9FCC-B4AB36FC2BF5}">
      <dgm:prSet/>
      <dgm:spPr/>
      <dgm:t>
        <a:bodyPr/>
        <a:lstStyle/>
        <a:p>
          <a:endParaRPr lang="en-US"/>
        </a:p>
      </dgm:t>
    </dgm:pt>
    <dgm:pt modelId="{09130240-3D24-4A06-8EF3-5DB959BBE6CA}">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AK, AZ, AR, CA, CO, CT, FL, HI, IN, IA, KY, MD, MI, MN, MI, NE, NH, NJ, NM, NY, ND, OH,OK,OR, RI,TX, UT, VT</a:t>
          </a:r>
          <a:endParaRPr lang="en-US" sz="1400" dirty="0"/>
        </a:p>
      </dgm:t>
    </dgm:pt>
    <dgm:pt modelId="{1A8F8C0E-7A43-429E-A3FB-27660D083A3A}" type="parTrans" cxnId="{16474B0B-E501-4366-B908-F8D6FEF6C6B5}">
      <dgm:prSet/>
      <dgm:spPr/>
      <dgm:t>
        <a:bodyPr/>
        <a:lstStyle/>
        <a:p>
          <a:endParaRPr lang="en-US"/>
        </a:p>
      </dgm:t>
    </dgm:pt>
    <dgm:pt modelId="{47EF35A6-CF26-4A11-BA64-FD02D11885AE}" type="sibTrans" cxnId="{16474B0B-E501-4366-B908-F8D6FEF6C6B5}">
      <dgm:prSet/>
      <dgm:spPr/>
      <dgm:t>
        <a:bodyPr/>
        <a:lstStyle/>
        <a:p>
          <a:endParaRPr lang="en-US"/>
        </a:p>
      </dgm:t>
    </dgm:pt>
    <dgm:pt modelId="{FE161CB9-F98D-4D4A-93D0-FCCB3DC9EB5E}">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Resource Based (9)</a:t>
          </a:r>
          <a:endParaRPr lang="en-US" dirty="0"/>
        </a:p>
      </dgm:t>
    </dgm:pt>
    <dgm:pt modelId="{9E57784E-112C-435B-9AD2-62665833795F}" type="parTrans" cxnId="{3BCD12A8-7127-404D-A0F9-0D3CCCB46F51}">
      <dgm:prSet/>
      <dgm:spPr/>
      <dgm:t>
        <a:bodyPr/>
        <a:lstStyle/>
        <a:p>
          <a:endParaRPr lang="en-US"/>
        </a:p>
      </dgm:t>
    </dgm:pt>
    <dgm:pt modelId="{9BC6DE96-830C-4A7F-963F-F6A5C76C99BC}" type="sibTrans" cxnId="{3BCD12A8-7127-404D-A0F9-0D3CCCB46F51}">
      <dgm:prSet/>
      <dgm:spPr/>
      <dgm:t>
        <a:bodyPr/>
        <a:lstStyle/>
        <a:p>
          <a:endParaRPr lang="en-US"/>
        </a:p>
      </dgm:t>
    </dgm:pt>
    <dgm:pt modelId="{EB60FC68-2CAA-4034-93A3-AF05F51EE9C2}">
      <dgm:prSet phldrT="[Text]" custT="1">
        <dgm:style>
          <a:lnRef idx="2">
            <a:schemeClr val="dk1"/>
          </a:lnRef>
          <a:fillRef idx="1">
            <a:schemeClr val="lt1"/>
          </a:fillRef>
          <a:effectRef idx="0">
            <a:schemeClr val="dk1"/>
          </a:effectRef>
          <a:fontRef idx="minor">
            <a:schemeClr val="dk1"/>
          </a:fontRef>
        </dgm:style>
      </dgm:prSet>
      <dgm:spPr/>
      <dgm:t>
        <a:bodyPr/>
        <a:lstStyle/>
        <a:p>
          <a:r>
            <a:rPr lang="nl-NL" sz="1400" dirty="0" smtClean="0"/>
            <a:t>AL, DE, ID, IL,SD,TN, WA,WV, WY</a:t>
          </a:r>
          <a:endParaRPr lang="en-US" sz="1400" dirty="0"/>
        </a:p>
      </dgm:t>
    </dgm:pt>
    <dgm:pt modelId="{CF626800-3417-472A-8C1C-E7652CCA8BFF}" type="parTrans" cxnId="{852B21B8-6AEF-4ADE-B4F8-FAD0236F648A}">
      <dgm:prSet/>
      <dgm:spPr/>
      <dgm:t>
        <a:bodyPr/>
        <a:lstStyle/>
        <a:p>
          <a:endParaRPr lang="en-US"/>
        </a:p>
      </dgm:t>
    </dgm:pt>
    <dgm:pt modelId="{79C92CF4-D26E-4476-A4A0-16BB79188827}" type="sibTrans" cxnId="{852B21B8-6AEF-4ADE-B4F8-FAD0236F648A}">
      <dgm:prSet/>
      <dgm:spPr/>
      <dgm:t>
        <a:bodyPr/>
        <a:lstStyle/>
        <a:p>
          <a:endParaRPr lang="en-US"/>
        </a:p>
      </dgm:t>
    </dgm:pt>
    <dgm:pt modelId="{3A916BF9-CD23-4AF6-B661-86B856F64144}">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Program Based (1)</a:t>
          </a:r>
          <a:endParaRPr lang="en-US" dirty="0"/>
        </a:p>
      </dgm:t>
    </dgm:pt>
    <dgm:pt modelId="{527F935C-DE59-44AD-BDD4-018CAAD6E559}" type="parTrans" cxnId="{8483BB2A-6C78-4417-B56A-3C0AD050DE28}">
      <dgm:prSet/>
      <dgm:spPr/>
      <dgm:t>
        <a:bodyPr/>
        <a:lstStyle/>
        <a:p>
          <a:endParaRPr lang="en-US"/>
        </a:p>
      </dgm:t>
    </dgm:pt>
    <dgm:pt modelId="{86354544-21C1-4DD1-9534-1EFD6C0C5750}" type="sibTrans" cxnId="{8483BB2A-6C78-4417-B56A-3C0AD050DE28}">
      <dgm:prSet/>
      <dgm:spPr/>
      <dgm:t>
        <a:bodyPr/>
        <a:lstStyle/>
        <a:p>
          <a:endParaRPr lang="en-US"/>
        </a:p>
      </dgm:t>
    </dgm:pt>
    <dgm:pt modelId="{6071C6AA-EA74-4B90-B4A5-9AE369115AC4}">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WI</a:t>
          </a:r>
          <a:endParaRPr lang="en-US" sz="1400" dirty="0"/>
        </a:p>
      </dgm:t>
    </dgm:pt>
    <dgm:pt modelId="{D59B37DE-A116-446A-8A02-E865C5883112}" type="parTrans" cxnId="{839D0186-E80B-48D8-A52A-EDE1BD9A1D14}">
      <dgm:prSet/>
      <dgm:spPr/>
      <dgm:t>
        <a:bodyPr/>
        <a:lstStyle/>
        <a:p>
          <a:endParaRPr lang="en-US"/>
        </a:p>
      </dgm:t>
    </dgm:pt>
    <dgm:pt modelId="{E5E58987-2EA0-4410-B07B-54D850F3367B}" type="sibTrans" cxnId="{839D0186-E80B-48D8-A52A-EDE1BD9A1D14}">
      <dgm:prSet/>
      <dgm:spPr/>
      <dgm:t>
        <a:bodyPr/>
        <a:lstStyle/>
        <a:p>
          <a:endParaRPr lang="en-US"/>
        </a:p>
      </dgm:t>
    </dgm:pt>
    <dgm:pt modelId="{6DBDA3A6-2520-4274-8787-35F9F1DF1A02}">
      <dgm:prSet>
        <dgm:style>
          <a:lnRef idx="2">
            <a:schemeClr val="dk1"/>
          </a:lnRef>
          <a:fillRef idx="1">
            <a:schemeClr val="lt1"/>
          </a:fillRef>
          <a:effectRef idx="0">
            <a:schemeClr val="dk1"/>
          </a:effectRef>
          <a:fontRef idx="minor">
            <a:schemeClr val="dk1"/>
          </a:fontRef>
        </dgm:style>
      </dgm:prSet>
      <dgm:spPr/>
      <dgm:t>
        <a:bodyPr/>
        <a:lstStyle/>
        <a:p>
          <a:r>
            <a:rPr lang="en-US" dirty="0" smtClean="0"/>
            <a:t>Hybrid (10)</a:t>
          </a:r>
          <a:endParaRPr lang="en-US" dirty="0"/>
        </a:p>
      </dgm:t>
    </dgm:pt>
    <dgm:pt modelId="{6EE72F5D-6E83-4DEC-8FAB-0A5E86F9F914}" type="parTrans" cxnId="{D5D37E47-CEBF-4C5C-BF9A-ABF3029A4B68}">
      <dgm:prSet/>
      <dgm:spPr/>
      <dgm:t>
        <a:bodyPr/>
        <a:lstStyle/>
        <a:p>
          <a:endParaRPr lang="en-US"/>
        </a:p>
      </dgm:t>
    </dgm:pt>
    <dgm:pt modelId="{EA138440-47AC-411C-A114-7E3FC3D33FC9}" type="sibTrans" cxnId="{D5D37E47-CEBF-4C5C-BF9A-ABF3029A4B68}">
      <dgm:prSet/>
      <dgm:spPr/>
      <dgm:t>
        <a:bodyPr/>
        <a:lstStyle/>
        <a:p>
          <a:endParaRPr lang="en-US"/>
        </a:p>
      </dgm:t>
    </dgm:pt>
    <dgm:pt modelId="{5041AE9F-A2FA-4F4A-AEF5-6A0DDA00C06E}">
      <dgm:prSet custT="1">
        <dgm:style>
          <a:lnRef idx="2">
            <a:schemeClr val="dk1"/>
          </a:lnRef>
          <a:fillRef idx="1">
            <a:schemeClr val="lt1"/>
          </a:fillRef>
          <a:effectRef idx="0">
            <a:schemeClr val="dk1"/>
          </a:effectRef>
          <a:fontRef idx="minor">
            <a:schemeClr val="dk1"/>
          </a:fontRef>
        </dgm:style>
      </dgm:prSet>
      <dgm:spPr/>
      <dgm:t>
        <a:bodyPr/>
        <a:lstStyle/>
        <a:p>
          <a:r>
            <a:rPr lang="it-IT" sz="1400" dirty="0" smtClean="0"/>
            <a:t>GA, LA, ME, MA, MS, MT, NV, NC, </a:t>
          </a:r>
          <a:r>
            <a:rPr lang="it-IT" sz="1400" b="1" dirty="0" smtClean="0">
              <a:solidFill>
                <a:srgbClr val="FF0000"/>
              </a:solidFill>
            </a:rPr>
            <a:t>SC</a:t>
          </a:r>
          <a:r>
            <a:rPr lang="it-IT" sz="1400" dirty="0" smtClean="0"/>
            <a:t>, VA</a:t>
          </a:r>
          <a:endParaRPr lang="en-US" sz="1400" dirty="0"/>
        </a:p>
      </dgm:t>
    </dgm:pt>
    <dgm:pt modelId="{E3595400-BFEF-4E8F-A622-E7A1D6511659}" type="parTrans" cxnId="{DDE5FA26-A650-4758-AD6A-41D64BC620E3}">
      <dgm:prSet/>
      <dgm:spPr/>
      <dgm:t>
        <a:bodyPr/>
        <a:lstStyle/>
        <a:p>
          <a:endParaRPr lang="en-US"/>
        </a:p>
      </dgm:t>
    </dgm:pt>
    <dgm:pt modelId="{7AAC4AA7-4566-4103-B8B5-4A022A0EAE50}" type="sibTrans" cxnId="{DDE5FA26-A650-4758-AD6A-41D64BC620E3}">
      <dgm:prSet/>
      <dgm:spPr/>
      <dgm:t>
        <a:bodyPr/>
        <a:lstStyle/>
        <a:p>
          <a:endParaRPr lang="en-US"/>
        </a:p>
      </dgm:t>
    </dgm:pt>
    <dgm:pt modelId="{2609A6A6-D7D1-49B0-9225-DBD7AB48E746}">
      <dgm:prSet>
        <dgm:style>
          <a:lnRef idx="2">
            <a:schemeClr val="dk1"/>
          </a:lnRef>
          <a:fillRef idx="1">
            <a:schemeClr val="lt1"/>
          </a:fillRef>
          <a:effectRef idx="0">
            <a:schemeClr val="dk1"/>
          </a:effectRef>
          <a:fontRef idx="minor">
            <a:schemeClr val="dk1"/>
          </a:fontRef>
        </dgm:style>
      </dgm:prSet>
      <dgm:spPr/>
      <dgm:t>
        <a:bodyPr/>
        <a:lstStyle/>
        <a:p>
          <a:r>
            <a:rPr lang="en-US" dirty="0" smtClean="0"/>
            <a:t>Other (2) </a:t>
          </a:r>
          <a:endParaRPr lang="en-US" dirty="0"/>
        </a:p>
      </dgm:t>
    </dgm:pt>
    <dgm:pt modelId="{D4921C8E-BC85-494F-81C6-E8C431D6E3BB}" type="parTrans" cxnId="{40BCEEC6-D68A-4B40-9F97-F93078870F28}">
      <dgm:prSet/>
      <dgm:spPr/>
      <dgm:t>
        <a:bodyPr/>
        <a:lstStyle/>
        <a:p>
          <a:endParaRPr lang="en-US"/>
        </a:p>
      </dgm:t>
    </dgm:pt>
    <dgm:pt modelId="{759DE48E-6047-4D60-B9DB-1FB96D7A4CB3}" type="sibTrans" cxnId="{40BCEEC6-D68A-4B40-9F97-F93078870F28}">
      <dgm:prSet/>
      <dgm:spPr/>
      <dgm:t>
        <a:bodyPr/>
        <a:lstStyle/>
        <a:p>
          <a:endParaRPr lang="en-US"/>
        </a:p>
      </dgm:t>
    </dgm:pt>
    <dgm:pt modelId="{568EDBC2-B716-44B3-9692-96E0584885A0}">
      <dgm:prSet>
        <dgm:style>
          <a:lnRef idx="2">
            <a:schemeClr val="dk1"/>
          </a:lnRef>
          <a:fillRef idx="1">
            <a:schemeClr val="lt1"/>
          </a:fillRef>
          <a:effectRef idx="0">
            <a:schemeClr val="dk1"/>
          </a:effectRef>
          <a:fontRef idx="minor">
            <a:schemeClr val="dk1"/>
          </a:fontRef>
        </dgm:style>
      </dgm:prSet>
      <dgm:spPr/>
      <dgm:t>
        <a:bodyPr/>
        <a:lstStyle/>
        <a:p>
          <a:r>
            <a:rPr lang="en-US" dirty="0" smtClean="0"/>
            <a:t>KS, PA</a:t>
          </a:r>
          <a:endParaRPr lang="en-US" dirty="0"/>
        </a:p>
      </dgm:t>
    </dgm:pt>
    <dgm:pt modelId="{B93A5B52-133A-4251-A5E3-592338047278}" type="parTrans" cxnId="{2FAB08BC-D1F1-4CA6-AA91-1A1363985324}">
      <dgm:prSet/>
      <dgm:spPr/>
      <dgm:t>
        <a:bodyPr/>
        <a:lstStyle/>
        <a:p>
          <a:endParaRPr lang="en-US"/>
        </a:p>
      </dgm:t>
    </dgm:pt>
    <dgm:pt modelId="{9A754324-C512-4AFE-BCF2-49B1B64F27DC}" type="sibTrans" cxnId="{2FAB08BC-D1F1-4CA6-AA91-1A1363985324}">
      <dgm:prSet/>
      <dgm:spPr/>
      <dgm:t>
        <a:bodyPr/>
        <a:lstStyle/>
        <a:p>
          <a:endParaRPr lang="en-US"/>
        </a:p>
      </dgm:t>
    </dgm:pt>
    <dgm:pt modelId="{0C466D69-3843-4430-AF75-F2195009CEEE}" type="pres">
      <dgm:prSet presAssocID="{0D3D012D-1988-4AAF-9E61-D8987616DFAE}" presName="Name0" presStyleCnt="0">
        <dgm:presLayoutVars>
          <dgm:dir/>
          <dgm:animLvl val="lvl"/>
          <dgm:resizeHandles val="exact"/>
        </dgm:presLayoutVars>
      </dgm:prSet>
      <dgm:spPr/>
      <dgm:t>
        <a:bodyPr/>
        <a:lstStyle/>
        <a:p>
          <a:endParaRPr lang="en-US"/>
        </a:p>
      </dgm:t>
    </dgm:pt>
    <dgm:pt modelId="{D94D0E44-B087-42F8-AE1A-3AFFCA55DD0E}" type="pres">
      <dgm:prSet presAssocID="{AAF816A0-B567-459F-A462-B3B8E3B36624}" presName="composite" presStyleCnt="0"/>
      <dgm:spPr/>
    </dgm:pt>
    <dgm:pt modelId="{B08708AB-08F9-4F93-A728-38FF27D8C12D}" type="pres">
      <dgm:prSet presAssocID="{AAF816A0-B567-459F-A462-B3B8E3B36624}" presName="parTx" presStyleLbl="alignNode1" presStyleIdx="0" presStyleCnt="5">
        <dgm:presLayoutVars>
          <dgm:chMax val="0"/>
          <dgm:chPref val="0"/>
          <dgm:bulletEnabled val="1"/>
        </dgm:presLayoutVars>
      </dgm:prSet>
      <dgm:spPr/>
      <dgm:t>
        <a:bodyPr/>
        <a:lstStyle/>
        <a:p>
          <a:endParaRPr lang="en-US"/>
        </a:p>
      </dgm:t>
    </dgm:pt>
    <dgm:pt modelId="{759C0E6A-C112-4E8C-8991-CAAB77638E67}" type="pres">
      <dgm:prSet presAssocID="{AAF816A0-B567-459F-A462-B3B8E3B36624}" presName="desTx" presStyleLbl="alignAccFollowNode1" presStyleIdx="0" presStyleCnt="5">
        <dgm:presLayoutVars>
          <dgm:bulletEnabled val="1"/>
        </dgm:presLayoutVars>
      </dgm:prSet>
      <dgm:spPr/>
      <dgm:t>
        <a:bodyPr/>
        <a:lstStyle/>
        <a:p>
          <a:endParaRPr lang="en-US"/>
        </a:p>
      </dgm:t>
    </dgm:pt>
    <dgm:pt modelId="{55F4A72B-1CBD-49CC-9935-EDD45DBDB249}" type="pres">
      <dgm:prSet presAssocID="{19BAC92E-4950-46AD-8F6C-F19B6F0A1361}" presName="space" presStyleCnt="0"/>
      <dgm:spPr/>
    </dgm:pt>
    <dgm:pt modelId="{53154020-3DC1-454D-8B1E-9E610B1AD22B}" type="pres">
      <dgm:prSet presAssocID="{FE161CB9-F98D-4D4A-93D0-FCCB3DC9EB5E}" presName="composite" presStyleCnt="0"/>
      <dgm:spPr/>
    </dgm:pt>
    <dgm:pt modelId="{1FFFAF7C-C690-4B2F-9E1A-E573640BB7B1}" type="pres">
      <dgm:prSet presAssocID="{FE161CB9-F98D-4D4A-93D0-FCCB3DC9EB5E}" presName="parTx" presStyleLbl="alignNode1" presStyleIdx="1" presStyleCnt="5">
        <dgm:presLayoutVars>
          <dgm:chMax val="0"/>
          <dgm:chPref val="0"/>
          <dgm:bulletEnabled val="1"/>
        </dgm:presLayoutVars>
      </dgm:prSet>
      <dgm:spPr/>
      <dgm:t>
        <a:bodyPr/>
        <a:lstStyle/>
        <a:p>
          <a:endParaRPr lang="en-US"/>
        </a:p>
      </dgm:t>
    </dgm:pt>
    <dgm:pt modelId="{F2B37B21-7676-4DE3-838D-36D26A044AC8}" type="pres">
      <dgm:prSet presAssocID="{FE161CB9-F98D-4D4A-93D0-FCCB3DC9EB5E}" presName="desTx" presStyleLbl="alignAccFollowNode1" presStyleIdx="1" presStyleCnt="5">
        <dgm:presLayoutVars>
          <dgm:bulletEnabled val="1"/>
        </dgm:presLayoutVars>
      </dgm:prSet>
      <dgm:spPr/>
      <dgm:t>
        <a:bodyPr/>
        <a:lstStyle/>
        <a:p>
          <a:endParaRPr lang="en-US"/>
        </a:p>
      </dgm:t>
    </dgm:pt>
    <dgm:pt modelId="{1EEE1894-8238-4D62-9747-53B28A3246FD}" type="pres">
      <dgm:prSet presAssocID="{9BC6DE96-830C-4A7F-963F-F6A5C76C99BC}" presName="space" presStyleCnt="0"/>
      <dgm:spPr/>
    </dgm:pt>
    <dgm:pt modelId="{15FC119D-10AA-4D0C-815B-ABBB750B29E8}" type="pres">
      <dgm:prSet presAssocID="{3A916BF9-CD23-4AF6-B661-86B856F64144}" presName="composite" presStyleCnt="0"/>
      <dgm:spPr/>
    </dgm:pt>
    <dgm:pt modelId="{291B9DF5-115A-443E-98CF-8DDA27268AEC}" type="pres">
      <dgm:prSet presAssocID="{3A916BF9-CD23-4AF6-B661-86B856F64144}" presName="parTx" presStyleLbl="alignNode1" presStyleIdx="2" presStyleCnt="5">
        <dgm:presLayoutVars>
          <dgm:chMax val="0"/>
          <dgm:chPref val="0"/>
          <dgm:bulletEnabled val="1"/>
        </dgm:presLayoutVars>
      </dgm:prSet>
      <dgm:spPr/>
      <dgm:t>
        <a:bodyPr/>
        <a:lstStyle/>
        <a:p>
          <a:endParaRPr lang="en-US"/>
        </a:p>
      </dgm:t>
    </dgm:pt>
    <dgm:pt modelId="{5AF6A7E0-3383-4274-A923-4A1D657D6DAC}" type="pres">
      <dgm:prSet presAssocID="{3A916BF9-CD23-4AF6-B661-86B856F64144}" presName="desTx" presStyleLbl="alignAccFollowNode1" presStyleIdx="2" presStyleCnt="5">
        <dgm:presLayoutVars>
          <dgm:bulletEnabled val="1"/>
        </dgm:presLayoutVars>
      </dgm:prSet>
      <dgm:spPr/>
      <dgm:t>
        <a:bodyPr/>
        <a:lstStyle/>
        <a:p>
          <a:endParaRPr lang="en-US"/>
        </a:p>
      </dgm:t>
    </dgm:pt>
    <dgm:pt modelId="{15EF29A5-9258-4C17-854F-81253DA55B64}" type="pres">
      <dgm:prSet presAssocID="{86354544-21C1-4DD1-9534-1EFD6C0C5750}" presName="space" presStyleCnt="0"/>
      <dgm:spPr/>
    </dgm:pt>
    <dgm:pt modelId="{E1A34068-7190-4C8C-9AB3-B476E4CE583B}" type="pres">
      <dgm:prSet presAssocID="{6DBDA3A6-2520-4274-8787-35F9F1DF1A02}" presName="composite" presStyleCnt="0"/>
      <dgm:spPr/>
    </dgm:pt>
    <dgm:pt modelId="{15349178-EF99-4B5A-8CC0-A430FEF8B282}" type="pres">
      <dgm:prSet presAssocID="{6DBDA3A6-2520-4274-8787-35F9F1DF1A02}" presName="parTx" presStyleLbl="alignNode1" presStyleIdx="3" presStyleCnt="5">
        <dgm:presLayoutVars>
          <dgm:chMax val="0"/>
          <dgm:chPref val="0"/>
          <dgm:bulletEnabled val="1"/>
        </dgm:presLayoutVars>
      </dgm:prSet>
      <dgm:spPr/>
      <dgm:t>
        <a:bodyPr/>
        <a:lstStyle/>
        <a:p>
          <a:endParaRPr lang="en-US"/>
        </a:p>
      </dgm:t>
    </dgm:pt>
    <dgm:pt modelId="{9ACE4192-5246-4EB4-8234-817F15456D61}" type="pres">
      <dgm:prSet presAssocID="{6DBDA3A6-2520-4274-8787-35F9F1DF1A02}" presName="desTx" presStyleLbl="alignAccFollowNode1" presStyleIdx="3" presStyleCnt="5" custLinFactNeighborX="166" custLinFactNeighborY="-1035">
        <dgm:presLayoutVars>
          <dgm:bulletEnabled val="1"/>
        </dgm:presLayoutVars>
      </dgm:prSet>
      <dgm:spPr/>
      <dgm:t>
        <a:bodyPr/>
        <a:lstStyle/>
        <a:p>
          <a:endParaRPr lang="en-US"/>
        </a:p>
      </dgm:t>
    </dgm:pt>
    <dgm:pt modelId="{A6FA1E01-C7D8-4D55-8450-8BBC2DE3F2FD}" type="pres">
      <dgm:prSet presAssocID="{EA138440-47AC-411C-A114-7E3FC3D33FC9}" presName="space" presStyleCnt="0"/>
      <dgm:spPr/>
    </dgm:pt>
    <dgm:pt modelId="{3ED57D85-041D-4ADD-BA83-CCB3D2ED199B}" type="pres">
      <dgm:prSet presAssocID="{2609A6A6-D7D1-49B0-9225-DBD7AB48E746}" presName="composite" presStyleCnt="0"/>
      <dgm:spPr/>
    </dgm:pt>
    <dgm:pt modelId="{31D9C0C5-1A62-4226-B612-C37DD2EA0822}" type="pres">
      <dgm:prSet presAssocID="{2609A6A6-D7D1-49B0-9225-DBD7AB48E746}" presName="parTx" presStyleLbl="alignNode1" presStyleIdx="4" presStyleCnt="5">
        <dgm:presLayoutVars>
          <dgm:chMax val="0"/>
          <dgm:chPref val="0"/>
          <dgm:bulletEnabled val="1"/>
        </dgm:presLayoutVars>
      </dgm:prSet>
      <dgm:spPr/>
      <dgm:t>
        <a:bodyPr/>
        <a:lstStyle/>
        <a:p>
          <a:endParaRPr lang="en-US"/>
        </a:p>
      </dgm:t>
    </dgm:pt>
    <dgm:pt modelId="{940FB104-AFB9-4FD2-B56E-DF70FF65FA39}" type="pres">
      <dgm:prSet presAssocID="{2609A6A6-D7D1-49B0-9225-DBD7AB48E746}" presName="desTx" presStyleLbl="alignAccFollowNode1" presStyleIdx="4" presStyleCnt="5">
        <dgm:presLayoutVars>
          <dgm:bulletEnabled val="1"/>
        </dgm:presLayoutVars>
      </dgm:prSet>
      <dgm:spPr/>
      <dgm:t>
        <a:bodyPr/>
        <a:lstStyle/>
        <a:p>
          <a:endParaRPr lang="en-US"/>
        </a:p>
      </dgm:t>
    </dgm:pt>
  </dgm:ptLst>
  <dgm:cxnLst>
    <dgm:cxn modelId="{852B21B8-6AEF-4ADE-B4F8-FAD0236F648A}" srcId="{FE161CB9-F98D-4D4A-93D0-FCCB3DC9EB5E}" destId="{EB60FC68-2CAA-4034-93A3-AF05F51EE9C2}" srcOrd="0" destOrd="0" parTransId="{CF626800-3417-472A-8C1C-E7652CCA8BFF}" sibTransId="{79C92CF4-D26E-4476-A4A0-16BB79188827}"/>
    <dgm:cxn modelId="{E4312773-68FE-491F-B323-1F42F59AB5D4}" type="presOf" srcId="{0D3D012D-1988-4AAF-9E61-D8987616DFAE}" destId="{0C466D69-3843-4430-AF75-F2195009CEEE}" srcOrd="0" destOrd="0" presId="urn:microsoft.com/office/officeart/2005/8/layout/hList1"/>
    <dgm:cxn modelId="{3634764C-C50A-472B-BD0D-1534E5C2416A}" type="presOf" srcId="{EB60FC68-2CAA-4034-93A3-AF05F51EE9C2}" destId="{F2B37B21-7676-4DE3-838D-36D26A044AC8}" srcOrd="0" destOrd="0" presId="urn:microsoft.com/office/officeart/2005/8/layout/hList1"/>
    <dgm:cxn modelId="{40BCEEC6-D68A-4B40-9F97-F93078870F28}" srcId="{0D3D012D-1988-4AAF-9E61-D8987616DFAE}" destId="{2609A6A6-D7D1-49B0-9225-DBD7AB48E746}" srcOrd="4" destOrd="0" parTransId="{D4921C8E-BC85-494F-81C6-E8C431D6E3BB}" sibTransId="{759DE48E-6047-4D60-B9DB-1FB96D7A4CB3}"/>
    <dgm:cxn modelId="{7675BB7D-8B0F-4D7F-AA66-33D06416BD2D}" type="presOf" srcId="{568EDBC2-B716-44B3-9692-96E0584885A0}" destId="{940FB104-AFB9-4FD2-B56E-DF70FF65FA39}" srcOrd="0" destOrd="0" presId="urn:microsoft.com/office/officeart/2005/8/layout/hList1"/>
    <dgm:cxn modelId="{CC0D0B67-C268-4FC8-B477-EF3F78014F33}" type="presOf" srcId="{2609A6A6-D7D1-49B0-9225-DBD7AB48E746}" destId="{31D9C0C5-1A62-4226-B612-C37DD2EA0822}" srcOrd="0" destOrd="0" presId="urn:microsoft.com/office/officeart/2005/8/layout/hList1"/>
    <dgm:cxn modelId="{3BCD12A8-7127-404D-A0F9-0D3CCCB46F51}" srcId="{0D3D012D-1988-4AAF-9E61-D8987616DFAE}" destId="{FE161CB9-F98D-4D4A-93D0-FCCB3DC9EB5E}" srcOrd="1" destOrd="0" parTransId="{9E57784E-112C-435B-9AD2-62665833795F}" sibTransId="{9BC6DE96-830C-4A7F-963F-F6A5C76C99BC}"/>
    <dgm:cxn modelId="{2FAB08BC-D1F1-4CA6-AA91-1A1363985324}" srcId="{2609A6A6-D7D1-49B0-9225-DBD7AB48E746}" destId="{568EDBC2-B716-44B3-9692-96E0584885A0}" srcOrd="0" destOrd="0" parTransId="{B93A5B52-133A-4251-A5E3-592338047278}" sibTransId="{9A754324-C512-4AFE-BCF2-49B1B64F27DC}"/>
    <dgm:cxn modelId="{1639E49B-0945-4EC5-9DC7-063EBF85204F}" type="presOf" srcId="{3A916BF9-CD23-4AF6-B661-86B856F64144}" destId="{291B9DF5-115A-443E-98CF-8DDA27268AEC}" srcOrd="0" destOrd="0" presId="urn:microsoft.com/office/officeart/2005/8/layout/hList1"/>
    <dgm:cxn modelId="{AA8AC182-F0D1-43F0-BEAC-5F12643EE1FF}" type="presOf" srcId="{FE161CB9-F98D-4D4A-93D0-FCCB3DC9EB5E}" destId="{1FFFAF7C-C690-4B2F-9E1A-E573640BB7B1}" srcOrd="0" destOrd="0" presId="urn:microsoft.com/office/officeart/2005/8/layout/hList1"/>
    <dgm:cxn modelId="{16474B0B-E501-4366-B908-F8D6FEF6C6B5}" srcId="{AAF816A0-B567-459F-A462-B3B8E3B36624}" destId="{09130240-3D24-4A06-8EF3-5DB959BBE6CA}" srcOrd="0" destOrd="0" parTransId="{1A8F8C0E-7A43-429E-A3FB-27660D083A3A}" sibTransId="{47EF35A6-CF26-4A11-BA64-FD02D11885AE}"/>
    <dgm:cxn modelId="{839D0186-E80B-48D8-A52A-EDE1BD9A1D14}" srcId="{3A916BF9-CD23-4AF6-B661-86B856F64144}" destId="{6071C6AA-EA74-4B90-B4A5-9AE369115AC4}" srcOrd="0" destOrd="0" parTransId="{D59B37DE-A116-446A-8A02-E865C5883112}" sibTransId="{E5E58987-2EA0-4410-B07B-54D850F3367B}"/>
    <dgm:cxn modelId="{C51E9509-7CFC-44D0-88D2-6ADF901DFA00}" type="presOf" srcId="{6DBDA3A6-2520-4274-8787-35F9F1DF1A02}" destId="{15349178-EF99-4B5A-8CC0-A430FEF8B282}" srcOrd="0" destOrd="0" presId="urn:microsoft.com/office/officeart/2005/8/layout/hList1"/>
    <dgm:cxn modelId="{DDE5FA26-A650-4758-AD6A-41D64BC620E3}" srcId="{6DBDA3A6-2520-4274-8787-35F9F1DF1A02}" destId="{5041AE9F-A2FA-4F4A-AEF5-6A0DDA00C06E}" srcOrd="0" destOrd="0" parTransId="{E3595400-BFEF-4E8F-A622-E7A1D6511659}" sibTransId="{7AAC4AA7-4566-4103-B8B5-4A022A0EAE50}"/>
    <dgm:cxn modelId="{323F3F52-34EC-457A-8C03-30280CF12936}" type="presOf" srcId="{09130240-3D24-4A06-8EF3-5DB959BBE6CA}" destId="{759C0E6A-C112-4E8C-8991-CAAB77638E67}" srcOrd="0" destOrd="0" presId="urn:microsoft.com/office/officeart/2005/8/layout/hList1"/>
    <dgm:cxn modelId="{05CBD822-988D-415B-8026-642C67F086E7}" type="presOf" srcId="{5041AE9F-A2FA-4F4A-AEF5-6A0DDA00C06E}" destId="{9ACE4192-5246-4EB4-8234-817F15456D61}" srcOrd="0" destOrd="0" presId="urn:microsoft.com/office/officeart/2005/8/layout/hList1"/>
    <dgm:cxn modelId="{C87B9593-DF96-43F6-9FCC-B4AB36FC2BF5}" srcId="{0D3D012D-1988-4AAF-9E61-D8987616DFAE}" destId="{AAF816A0-B567-459F-A462-B3B8E3B36624}" srcOrd="0" destOrd="0" parTransId="{F91A9F62-1F18-461B-A648-E1847ECE3ED5}" sibTransId="{19BAC92E-4950-46AD-8F6C-F19B6F0A1361}"/>
    <dgm:cxn modelId="{D5D37E47-CEBF-4C5C-BF9A-ABF3029A4B68}" srcId="{0D3D012D-1988-4AAF-9E61-D8987616DFAE}" destId="{6DBDA3A6-2520-4274-8787-35F9F1DF1A02}" srcOrd="3" destOrd="0" parTransId="{6EE72F5D-6E83-4DEC-8FAB-0A5E86F9F914}" sibTransId="{EA138440-47AC-411C-A114-7E3FC3D33FC9}"/>
    <dgm:cxn modelId="{8483BB2A-6C78-4417-B56A-3C0AD050DE28}" srcId="{0D3D012D-1988-4AAF-9E61-D8987616DFAE}" destId="{3A916BF9-CD23-4AF6-B661-86B856F64144}" srcOrd="2" destOrd="0" parTransId="{527F935C-DE59-44AD-BDD4-018CAAD6E559}" sibTransId="{86354544-21C1-4DD1-9534-1EFD6C0C5750}"/>
    <dgm:cxn modelId="{7E0B90AE-BB93-4722-8017-A5CED5FA52A1}" type="presOf" srcId="{6071C6AA-EA74-4B90-B4A5-9AE369115AC4}" destId="{5AF6A7E0-3383-4274-A923-4A1D657D6DAC}" srcOrd="0" destOrd="0" presId="urn:microsoft.com/office/officeart/2005/8/layout/hList1"/>
    <dgm:cxn modelId="{B5E0AC4E-87E6-4B7E-A8A4-BE22E13A8506}" type="presOf" srcId="{AAF816A0-B567-459F-A462-B3B8E3B36624}" destId="{B08708AB-08F9-4F93-A728-38FF27D8C12D}" srcOrd="0" destOrd="0" presId="urn:microsoft.com/office/officeart/2005/8/layout/hList1"/>
    <dgm:cxn modelId="{9773D84C-DA41-4053-B13E-196195BE1A30}" type="presParOf" srcId="{0C466D69-3843-4430-AF75-F2195009CEEE}" destId="{D94D0E44-B087-42F8-AE1A-3AFFCA55DD0E}" srcOrd="0" destOrd="0" presId="urn:microsoft.com/office/officeart/2005/8/layout/hList1"/>
    <dgm:cxn modelId="{9F9EE9D8-1D53-409C-99E9-2B006BF08C99}" type="presParOf" srcId="{D94D0E44-B087-42F8-AE1A-3AFFCA55DD0E}" destId="{B08708AB-08F9-4F93-A728-38FF27D8C12D}" srcOrd="0" destOrd="0" presId="urn:microsoft.com/office/officeart/2005/8/layout/hList1"/>
    <dgm:cxn modelId="{981082C8-3152-4837-8DF4-D4F675154CDE}" type="presParOf" srcId="{D94D0E44-B087-42F8-AE1A-3AFFCA55DD0E}" destId="{759C0E6A-C112-4E8C-8991-CAAB77638E67}" srcOrd="1" destOrd="0" presId="urn:microsoft.com/office/officeart/2005/8/layout/hList1"/>
    <dgm:cxn modelId="{D16D5E47-5281-4AE5-938A-547B6A550793}" type="presParOf" srcId="{0C466D69-3843-4430-AF75-F2195009CEEE}" destId="{55F4A72B-1CBD-49CC-9935-EDD45DBDB249}" srcOrd="1" destOrd="0" presId="urn:microsoft.com/office/officeart/2005/8/layout/hList1"/>
    <dgm:cxn modelId="{79D2685C-3D3D-4626-8A21-E1FE971CA826}" type="presParOf" srcId="{0C466D69-3843-4430-AF75-F2195009CEEE}" destId="{53154020-3DC1-454D-8B1E-9E610B1AD22B}" srcOrd="2" destOrd="0" presId="urn:microsoft.com/office/officeart/2005/8/layout/hList1"/>
    <dgm:cxn modelId="{BDA06FBF-9A33-497D-94CE-D20B218BE406}" type="presParOf" srcId="{53154020-3DC1-454D-8B1E-9E610B1AD22B}" destId="{1FFFAF7C-C690-4B2F-9E1A-E573640BB7B1}" srcOrd="0" destOrd="0" presId="urn:microsoft.com/office/officeart/2005/8/layout/hList1"/>
    <dgm:cxn modelId="{996A499C-9798-4E81-A045-96B2C225469D}" type="presParOf" srcId="{53154020-3DC1-454D-8B1E-9E610B1AD22B}" destId="{F2B37B21-7676-4DE3-838D-36D26A044AC8}" srcOrd="1" destOrd="0" presId="urn:microsoft.com/office/officeart/2005/8/layout/hList1"/>
    <dgm:cxn modelId="{372BCB16-6140-4F9C-B92F-0177CB2A1D15}" type="presParOf" srcId="{0C466D69-3843-4430-AF75-F2195009CEEE}" destId="{1EEE1894-8238-4D62-9747-53B28A3246FD}" srcOrd="3" destOrd="0" presId="urn:microsoft.com/office/officeart/2005/8/layout/hList1"/>
    <dgm:cxn modelId="{A070909F-A0D3-4976-92B1-17EA95667200}" type="presParOf" srcId="{0C466D69-3843-4430-AF75-F2195009CEEE}" destId="{15FC119D-10AA-4D0C-815B-ABBB750B29E8}" srcOrd="4" destOrd="0" presId="urn:microsoft.com/office/officeart/2005/8/layout/hList1"/>
    <dgm:cxn modelId="{A24A72B4-D188-41E3-B1B8-B8C2B97000A4}" type="presParOf" srcId="{15FC119D-10AA-4D0C-815B-ABBB750B29E8}" destId="{291B9DF5-115A-443E-98CF-8DDA27268AEC}" srcOrd="0" destOrd="0" presId="urn:microsoft.com/office/officeart/2005/8/layout/hList1"/>
    <dgm:cxn modelId="{0CA0D51F-46C0-4B3D-BEC9-72085EEE58D3}" type="presParOf" srcId="{15FC119D-10AA-4D0C-815B-ABBB750B29E8}" destId="{5AF6A7E0-3383-4274-A923-4A1D657D6DAC}" srcOrd="1" destOrd="0" presId="urn:microsoft.com/office/officeart/2005/8/layout/hList1"/>
    <dgm:cxn modelId="{A3CA255C-D2AD-42FB-96AB-025D2D777640}" type="presParOf" srcId="{0C466D69-3843-4430-AF75-F2195009CEEE}" destId="{15EF29A5-9258-4C17-854F-81253DA55B64}" srcOrd="5" destOrd="0" presId="urn:microsoft.com/office/officeart/2005/8/layout/hList1"/>
    <dgm:cxn modelId="{45C62513-CE22-4420-96EE-D8DF542AF2CD}" type="presParOf" srcId="{0C466D69-3843-4430-AF75-F2195009CEEE}" destId="{E1A34068-7190-4C8C-9AB3-B476E4CE583B}" srcOrd="6" destOrd="0" presId="urn:microsoft.com/office/officeart/2005/8/layout/hList1"/>
    <dgm:cxn modelId="{18655776-C450-47A2-B849-ACB4D24C0D74}" type="presParOf" srcId="{E1A34068-7190-4C8C-9AB3-B476E4CE583B}" destId="{15349178-EF99-4B5A-8CC0-A430FEF8B282}" srcOrd="0" destOrd="0" presId="urn:microsoft.com/office/officeart/2005/8/layout/hList1"/>
    <dgm:cxn modelId="{47AA21A5-9811-4CB4-BA02-0196F244DE18}" type="presParOf" srcId="{E1A34068-7190-4C8C-9AB3-B476E4CE583B}" destId="{9ACE4192-5246-4EB4-8234-817F15456D61}" srcOrd="1" destOrd="0" presId="urn:microsoft.com/office/officeart/2005/8/layout/hList1"/>
    <dgm:cxn modelId="{13814496-A2D6-44D8-B797-31F53253747A}" type="presParOf" srcId="{0C466D69-3843-4430-AF75-F2195009CEEE}" destId="{A6FA1E01-C7D8-4D55-8450-8BBC2DE3F2FD}" srcOrd="7" destOrd="0" presId="urn:microsoft.com/office/officeart/2005/8/layout/hList1"/>
    <dgm:cxn modelId="{EC4104F9-1D93-411B-8ACC-B5F770F4F468}" type="presParOf" srcId="{0C466D69-3843-4430-AF75-F2195009CEEE}" destId="{3ED57D85-041D-4ADD-BA83-CCB3D2ED199B}" srcOrd="8" destOrd="0" presId="urn:microsoft.com/office/officeart/2005/8/layout/hList1"/>
    <dgm:cxn modelId="{04AD9988-01CB-4F24-89A8-8C4848B05070}" type="presParOf" srcId="{3ED57D85-041D-4ADD-BA83-CCB3D2ED199B}" destId="{31D9C0C5-1A62-4226-B612-C37DD2EA0822}" srcOrd="0" destOrd="0" presId="urn:microsoft.com/office/officeart/2005/8/layout/hList1"/>
    <dgm:cxn modelId="{B3D29C82-5134-465B-B101-7596A01B9C7D}" type="presParOf" srcId="{3ED57D85-041D-4ADD-BA83-CCB3D2ED199B}" destId="{940FB104-AFB9-4FD2-B56E-DF70FF65FA3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4F4D05-88B0-41E8-9F4A-E33769FD12B2}"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37701A36-FADE-4310-BB9F-789811FEF082}">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I. Student-based Funding </a:t>
          </a:r>
        </a:p>
        <a:p>
          <a:endParaRPr lang="en-US" dirty="0" smtClean="0"/>
        </a:p>
        <a:p>
          <a:r>
            <a:rPr lang="en-US" dirty="0" smtClean="0"/>
            <a:t>II. Local flexibility</a:t>
          </a:r>
        </a:p>
        <a:p>
          <a:r>
            <a:rPr lang="en-US" dirty="0" smtClean="0"/>
            <a:t> </a:t>
          </a:r>
        </a:p>
        <a:p>
          <a:r>
            <a:rPr lang="en-US" dirty="0" smtClean="0"/>
            <a:t>III. Stakeholder engagement</a:t>
          </a:r>
        </a:p>
        <a:p>
          <a:endParaRPr lang="en-US" dirty="0" smtClean="0"/>
        </a:p>
      </dgm:t>
    </dgm:pt>
    <dgm:pt modelId="{932FC440-8C4F-4420-8E5A-35B7271E372B}" type="parTrans" cxnId="{F1CB3E44-4024-4B8E-997E-AA1763BE8BD6}">
      <dgm:prSet/>
      <dgm:spPr/>
      <dgm:t>
        <a:bodyPr/>
        <a:lstStyle/>
        <a:p>
          <a:endParaRPr lang="en-US"/>
        </a:p>
      </dgm:t>
    </dgm:pt>
    <dgm:pt modelId="{84CD3F06-E86F-49F0-8D09-BA0BFD34AA6B}" type="sibTrans" cxnId="{F1CB3E44-4024-4B8E-997E-AA1763BE8BD6}">
      <dgm:prSet/>
      <dgm:spPr>
        <a:solidFill>
          <a:srgbClr val="FF6D2C"/>
        </a:solidFill>
      </dgm:spPr>
      <dgm:t>
        <a:bodyPr/>
        <a:lstStyle/>
        <a:p>
          <a:endParaRPr lang="en-US"/>
        </a:p>
      </dgm:t>
    </dgm:pt>
    <dgm:pt modelId="{74239EA6-5232-4415-A875-D46918DDB1A7}">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More equitable and coherent allocation of resources</a:t>
          </a:r>
          <a:endParaRPr lang="en-US" dirty="0"/>
        </a:p>
      </dgm:t>
    </dgm:pt>
    <dgm:pt modelId="{CA26073A-6335-4900-A75B-606E440CD5D3}" type="parTrans" cxnId="{AACBB6B3-19EA-4CAB-8956-9C63D6EF1799}">
      <dgm:prSet/>
      <dgm:spPr/>
      <dgm:t>
        <a:bodyPr/>
        <a:lstStyle/>
        <a:p>
          <a:endParaRPr lang="en-US"/>
        </a:p>
      </dgm:t>
    </dgm:pt>
    <dgm:pt modelId="{CA3FEE20-B64C-43A3-90CB-715917A0A269}" type="sibTrans" cxnId="{AACBB6B3-19EA-4CAB-8956-9C63D6EF1799}">
      <dgm:prSet/>
      <dgm:spPr>
        <a:solidFill>
          <a:srgbClr val="FF6D2C"/>
        </a:solidFill>
      </dgm:spPr>
      <dgm:t>
        <a:bodyPr/>
        <a:lstStyle/>
        <a:p>
          <a:endParaRPr lang="en-US"/>
        </a:p>
      </dgm:t>
    </dgm:pt>
    <dgm:pt modelId="{452F96C6-0527-44DE-BD45-F8F7DF02AEC0}">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Improved outcomes </a:t>
          </a:r>
          <a:endParaRPr lang="en-US" dirty="0"/>
        </a:p>
      </dgm:t>
    </dgm:pt>
    <dgm:pt modelId="{6DB19744-F100-49A6-9512-7193B1A40141}" type="parTrans" cxnId="{AFC0458A-07A8-4A55-978A-20739E1E1D0B}">
      <dgm:prSet/>
      <dgm:spPr/>
      <dgm:t>
        <a:bodyPr/>
        <a:lstStyle/>
        <a:p>
          <a:endParaRPr lang="en-US"/>
        </a:p>
      </dgm:t>
    </dgm:pt>
    <dgm:pt modelId="{CC13BAD2-EAEE-4AAF-8975-BD5422383601}" type="sibTrans" cxnId="{AFC0458A-07A8-4A55-978A-20739E1E1D0B}">
      <dgm:prSet/>
      <dgm:spPr/>
      <dgm:t>
        <a:bodyPr/>
        <a:lstStyle/>
        <a:p>
          <a:endParaRPr lang="en-US"/>
        </a:p>
      </dgm:t>
    </dgm:pt>
    <dgm:pt modelId="{59A67030-030A-432C-B1D7-88C4069946DA}" type="pres">
      <dgm:prSet presAssocID="{D14F4D05-88B0-41E8-9F4A-E33769FD12B2}" presName="Name0" presStyleCnt="0">
        <dgm:presLayoutVars>
          <dgm:dir/>
          <dgm:resizeHandles val="exact"/>
        </dgm:presLayoutVars>
      </dgm:prSet>
      <dgm:spPr/>
      <dgm:t>
        <a:bodyPr/>
        <a:lstStyle/>
        <a:p>
          <a:endParaRPr lang="en-US"/>
        </a:p>
      </dgm:t>
    </dgm:pt>
    <dgm:pt modelId="{F56C374D-DC12-4B47-B1DC-51DA5C294A37}" type="pres">
      <dgm:prSet presAssocID="{37701A36-FADE-4310-BB9F-789811FEF082}" presName="node" presStyleLbl="node1" presStyleIdx="0" presStyleCnt="3" custLinFactNeighborX="-836" custLinFactNeighborY="2747">
        <dgm:presLayoutVars>
          <dgm:bulletEnabled val="1"/>
        </dgm:presLayoutVars>
      </dgm:prSet>
      <dgm:spPr/>
      <dgm:t>
        <a:bodyPr/>
        <a:lstStyle/>
        <a:p>
          <a:endParaRPr lang="en-US"/>
        </a:p>
      </dgm:t>
    </dgm:pt>
    <dgm:pt modelId="{43D2128A-77B4-4966-AFDE-6EE0E69DC366}" type="pres">
      <dgm:prSet presAssocID="{84CD3F06-E86F-49F0-8D09-BA0BFD34AA6B}" presName="sibTrans" presStyleLbl="sibTrans2D1" presStyleIdx="0" presStyleCnt="2"/>
      <dgm:spPr/>
      <dgm:t>
        <a:bodyPr/>
        <a:lstStyle/>
        <a:p>
          <a:endParaRPr lang="en-US"/>
        </a:p>
      </dgm:t>
    </dgm:pt>
    <dgm:pt modelId="{34E50AE6-58E8-48BD-9017-217D1A9C6EE0}" type="pres">
      <dgm:prSet presAssocID="{84CD3F06-E86F-49F0-8D09-BA0BFD34AA6B}" presName="connectorText" presStyleLbl="sibTrans2D1" presStyleIdx="0" presStyleCnt="2"/>
      <dgm:spPr/>
      <dgm:t>
        <a:bodyPr/>
        <a:lstStyle/>
        <a:p>
          <a:endParaRPr lang="en-US"/>
        </a:p>
      </dgm:t>
    </dgm:pt>
    <dgm:pt modelId="{D9FAFDD9-6574-423B-B219-28D8ABEE7629}" type="pres">
      <dgm:prSet presAssocID="{74239EA6-5232-4415-A875-D46918DDB1A7}" presName="node" presStyleLbl="node1" presStyleIdx="1" presStyleCnt="3" custLinFactNeighborY="-245">
        <dgm:presLayoutVars>
          <dgm:bulletEnabled val="1"/>
        </dgm:presLayoutVars>
      </dgm:prSet>
      <dgm:spPr/>
      <dgm:t>
        <a:bodyPr/>
        <a:lstStyle/>
        <a:p>
          <a:endParaRPr lang="en-US"/>
        </a:p>
      </dgm:t>
    </dgm:pt>
    <dgm:pt modelId="{38823D83-388E-4994-9108-E3D2412D8B1F}" type="pres">
      <dgm:prSet presAssocID="{CA3FEE20-B64C-43A3-90CB-715917A0A269}" presName="sibTrans" presStyleLbl="sibTrans2D1" presStyleIdx="1" presStyleCnt="2"/>
      <dgm:spPr/>
      <dgm:t>
        <a:bodyPr/>
        <a:lstStyle/>
        <a:p>
          <a:endParaRPr lang="en-US"/>
        </a:p>
      </dgm:t>
    </dgm:pt>
    <dgm:pt modelId="{A76A0A7F-918D-4BBF-BCE5-D485A9AF9514}" type="pres">
      <dgm:prSet presAssocID="{CA3FEE20-B64C-43A3-90CB-715917A0A269}" presName="connectorText" presStyleLbl="sibTrans2D1" presStyleIdx="1" presStyleCnt="2"/>
      <dgm:spPr/>
      <dgm:t>
        <a:bodyPr/>
        <a:lstStyle/>
        <a:p>
          <a:endParaRPr lang="en-US"/>
        </a:p>
      </dgm:t>
    </dgm:pt>
    <dgm:pt modelId="{B1D68807-5AC3-4AAE-9AA3-8D6A09418EB9}" type="pres">
      <dgm:prSet presAssocID="{452F96C6-0527-44DE-BD45-F8F7DF02AEC0}" presName="node" presStyleLbl="node1" presStyleIdx="2" presStyleCnt="3">
        <dgm:presLayoutVars>
          <dgm:bulletEnabled val="1"/>
        </dgm:presLayoutVars>
      </dgm:prSet>
      <dgm:spPr/>
      <dgm:t>
        <a:bodyPr/>
        <a:lstStyle/>
        <a:p>
          <a:endParaRPr lang="en-US"/>
        </a:p>
      </dgm:t>
    </dgm:pt>
  </dgm:ptLst>
  <dgm:cxnLst>
    <dgm:cxn modelId="{AACBB6B3-19EA-4CAB-8956-9C63D6EF1799}" srcId="{D14F4D05-88B0-41E8-9F4A-E33769FD12B2}" destId="{74239EA6-5232-4415-A875-D46918DDB1A7}" srcOrd="1" destOrd="0" parTransId="{CA26073A-6335-4900-A75B-606E440CD5D3}" sibTransId="{CA3FEE20-B64C-43A3-90CB-715917A0A269}"/>
    <dgm:cxn modelId="{AFC0458A-07A8-4A55-978A-20739E1E1D0B}" srcId="{D14F4D05-88B0-41E8-9F4A-E33769FD12B2}" destId="{452F96C6-0527-44DE-BD45-F8F7DF02AEC0}" srcOrd="2" destOrd="0" parTransId="{6DB19744-F100-49A6-9512-7193B1A40141}" sibTransId="{CC13BAD2-EAEE-4AAF-8975-BD5422383601}"/>
    <dgm:cxn modelId="{55BEEB5E-CA95-4BF6-938B-B03BF5AF649B}" type="presOf" srcId="{84CD3F06-E86F-49F0-8D09-BA0BFD34AA6B}" destId="{34E50AE6-58E8-48BD-9017-217D1A9C6EE0}" srcOrd="1" destOrd="0" presId="urn:microsoft.com/office/officeart/2005/8/layout/process1"/>
    <dgm:cxn modelId="{8FFC50CE-0299-435C-8AD8-CF1DF3ED4F6B}" type="presOf" srcId="{37701A36-FADE-4310-BB9F-789811FEF082}" destId="{F56C374D-DC12-4B47-B1DC-51DA5C294A37}" srcOrd="0" destOrd="0" presId="urn:microsoft.com/office/officeart/2005/8/layout/process1"/>
    <dgm:cxn modelId="{28ACBD1E-C889-44BC-9A41-E81E746AFFA6}" type="presOf" srcId="{74239EA6-5232-4415-A875-D46918DDB1A7}" destId="{D9FAFDD9-6574-423B-B219-28D8ABEE7629}" srcOrd="0" destOrd="0" presId="urn:microsoft.com/office/officeart/2005/8/layout/process1"/>
    <dgm:cxn modelId="{245F052B-2C02-444B-A4C4-4F4FB16EC0BB}" type="presOf" srcId="{84CD3F06-E86F-49F0-8D09-BA0BFD34AA6B}" destId="{43D2128A-77B4-4966-AFDE-6EE0E69DC366}" srcOrd="0" destOrd="0" presId="urn:microsoft.com/office/officeart/2005/8/layout/process1"/>
    <dgm:cxn modelId="{7DE497FD-B6C4-4739-8B8D-6A82F45C4EEE}" type="presOf" srcId="{CA3FEE20-B64C-43A3-90CB-715917A0A269}" destId="{A76A0A7F-918D-4BBF-BCE5-D485A9AF9514}" srcOrd="1" destOrd="0" presId="urn:microsoft.com/office/officeart/2005/8/layout/process1"/>
    <dgm:cxn modelId="{FA444DE0-7576-497B-96C7-BE067C11621D}" type="presOf" srcId="{D14F4D05-88B0-41E8-9F4A-E33769FD12B2}" destId="{59A67030-030A-432C-B1D7-88C4069946DA}" srcOrd="0" destOrd="0" presId="urn:microsoft.com/office/officeart/2005/8/layout/process1"/>
    <dgm:cxn modelId="{12E31D6C-C2F9-4D0D-BFEC-775E2F1DA856}" type="presOf" srcId="{CA3FEE20-B64C-43A3-90CB-715917A0A269}" destId="{38823D83-388E-4994-9108-E3D2412D8B1F}" srcOrd="0" destOrd="0" presId="urn:microsoft.com/office/officeart/2005/8/layout/process1"/>
    <dgm:cxn modelId="{F1CB3E44-4024-4B8E-997E-AA1763BE8BD6}" srcId="{D14F4D05-88B0-41E8-9F4A-E33769FD12B2}" destId="{37701A36-FADE-4310-BB9F-789811FEF082}" srcOrd="0" destOrd="0" parTransId="{932FC440-8C4F-4420-8E5A-35B7271E372B}" sibTransId="{84CD3F06-E86F-49F0-8D09-BA0BFD34AA6B}"/>
    <dgm:cxn modelId="{AFD4E418-AA33-4423-BEB7-603CAD83D579}" type="presOf" srcId="{452F96C6-0527-44DE-BD45-F8F7DF02AEC0}" destId="{B1D68807-5AC3-4AAE-9AA3-8D6A09418EB9}" srcOrd="0" destOrd="0" presId="urn:microsoft.com/office/officeart/2005/8/layout/process1"/>
    <dgm:cxn modelId="{F92B6306-C659-4D66-8A9C-9A0E251B4692}" type="presParOf" srcId="{59A67030-030A-432C-B1D7-88C4069946DA}" destId="{F56C374D-DC12-4B47-B1DC-51DA5C294A37}" srcOrd="0" destOrd="0" presId="urn:microsoft.com/office/officeart/2005/8/layout/process1"/>
    <dgm:cxn modelId="{09D2E7ED-AA41-4625-8A1D-A27783360CEF}" type="presParOf" srcId="{59A67030-030A-432C-B1D7-88C4069946DA}" destId="{43D2128A-77B4-4966-AFDE-6EE0E69DC366}" srcOrd="1" destOrd="0" presId="urn:microsoft.com/office/officeart/2005/8/layout/process1"/>
    <dgm:cxn modelId="{82F05691-C1F7-455E-BD7A-DA7842A3CF20}" type="presParOf" srcId="{43D2128A-77B4-4966-AFDE-6EE0E69DC366}" destId="{34E50AE6-58E8-48BD-9017-217D1A9C6EE0}" srcOrd="0" destOrd="0" presId="urn:microsoft.com/office/officeart/2005/8/layout/process1"/>
    <dgm:cxn modelId="{5FCA0E3D-6F36-4CF1-B695-C22B89C7524B}" type="presParOf" srcId="{59A67030-030A-432C-B1D7-88C4069946DA}" destId="{D9FAFDD9-6574-423B-B219-28D8ABEE7629}" srcOrd="2" destOrd="0" presId="urn:microsoft.com/office/officeart/2005/8/layout/process1"/>
    <dgm:cxn modelId="{5E0753F2-54B3-4DF1-803E-68B71CF69572}" type="presParOf" srcId="{59A67030-030A-432C-B1D7-88C4069946DA}" destId="{38823D83-388E-4994-9108-E3D2412D8B1F}" srcOrd="3" destOrd="0" presId="urn:microsoft.com/office/officeart/2005/8/layout/process1"/>
    <dgm:cxn modelId="{84543DA0-331D-4DA7-8FA1-353374925E28}" type="presParOf" srcId="{38823D83-388E-4994-9108-E3D2412D8B1F}" destId="{A76A0A7F-918D-4BBF-BCE5-D485A9AF9514}" srcOrd="0" destOrd="0" presId="urn:microsoft.com/office/officeart/2005/8/layout/process1"/>
    <dgm:cxn modelId="{D01DAA6F-211E-4AD0-AD25-BA1DB92D187D}" type="presParOf" srcId="{59A67030-030A-432C-B1D7-88C4069946DA}" destId="{B1D68807-5AC3-4AAE-9AA3-8D6A09418EB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August 11, 2015</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D80193-3864-9E40-B94F-3C4BBB6847C7}" type="datetime1">
              <a:rPr lang="en-US" smtClean="0"/>
              <a:t>12/3/2019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BE68E4-389F-F94D-BCB9-27FAB326C8E6}" type="slidenum">
              <a:rPr lang="en-US" smtClean="0"/>
              <a:t>‹#›</a:t>
            </a:fld>
            <a:endParaRPr lang="en-US" dirty="0"/>
          </a:p>
        </p:txBody>
      </p:sp>
    </p:spTree>
    <p:extLst>
      <p:ext uri="{BB962C8B-B14F-4D97-AF65-F5344CB8AC3E}">
        <p14:creationId xmlns:p14="http://schemas.microsoft.com/office/powerpoint/2010/main" val="2366089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August 11, 2015</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8A949-E42B-CA49-90B4-62867DB2E519}" type="datetime1">
              <a:rPr lang="en-US" smtClean="0"/>
              <a:t>12/3/2019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1BD3F-7FC6-4D46-BFD7-875AA1307A33}" type="slidenum">
              <a:rPr lang="en-US" smtClean="0"/>
              <a:t>‹#›</a:t>
            </a:fld>
            <a:endParaRPr lang="en-US" dirty="0"/>
          </a:p>
        </p:txBody>
      </p:sp>
    </p:spTree>
    <p:extLst>
      <p:ext uri="{BB962C8B-B14F-4D97-AF65-F5344CB8AC3E}">
        <p14:creationId xmlns:p14="http://schemas.microsoft.com/office/powerpoint/2010/main" val="4035445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28D1BD3F-7FC6-4D46-BFD7-875AA1307A33}" type="slidenum">
              <a:rPr lang="en-US" smtClean="0"/>
              <a:t>0</a:t>
            </a:fld>
            <a:endParaRPr lang="en-US" dirty="0"/>
          </a:p>
        </p:txBody>
      </p:sp>
    </p:spTree>
    <p:extLst>
      <p:ext uri="{BB962C8B-B14F-4D97-AF65-F5344CB8AC3E}">
        <p14:creationId xmlns:p14="http://schemas.microsoft.com/office/powerpoint/2010/main" val="275617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All have 1) Separate allocation methodology, and 2) Separate requirements for spending.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12</a:t>
            </a:fld>
            <a:endParaRPr lang="en-US" dirty="0"/>
          </a:p>
        </p:txBody>
      </p:sp>
    </p:spTree>
    <p:extLst>
      <p:ext uri="{BB962C8B-B14F-4D97-AF65-F5344CB8AC3E}">
        <p14:creationId xmlns:p14="http://schemas.microsoft.com/office/powerpoint/2010/main" val="97720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isn’t one “right way” to spend education dollars. Districts/schools with similar student populations can spend dollars in the exact same way and get vastly different results. </a:t>
            </a:r>
          </a:p>
          <a:p>
            <a:r>
              <a:rPr lang="en-US" dirty="0" smtClean="0"/>
              <a:t>Districts</a:t>
            </a:r>
            <a:r>
              <a:rPr lang="en-US" baseline="0" dirty="0" smtClean="0"/>
              <a:t> and schools can’t make locally responsive tradeoffs in spending.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Tying strings results</a:t>
            </a:r>
            <a:r>
              <a:rPr lang="en-US" baseline="0" dirty="0" smtClean="0"/>
              <a:t> in </a:t>
            </a:r>
            <a:r>
              <a:rPr lang="en-US" dirty="0" smtClean="0"/>
              <a:t>less integrated funding,</a:t>
            </a:r>
            <a:r>
              <a:rPr lang="en-US" baseline="0" dirty="0" smtClean="0"/>
              <a:t> dollars can’t be used</a:t>
            </a:r>
            <a:r>
              <a:rPr lang="en-US" dirty="0" smtClean="0"/>
              <a:t> to improve quality of schools overall. You</a:t>
            </a:r>
            <a:r>
              <a:rPr lang="en-US" baseline="0" dirty="0" smtClean="0"/>
              <a:t> </a:t>
            </a:r>
            <a:r>
              <a:rPr lang="en-US" dirty="0" smtClean="0"/>
              <a:t>want to see</a:t>
            </a:r>
            <a:r>
              <a:rPr lang="en-US" baseline="0" dirty="0" smtClean="0"/>
              <a:t> local</a:t>
            </a:r>
            <a:r>
              <a:rPr lang="en-US" dirty="0" smtClean="0"/>
              <a:t> officials using dollars to meet students where they are.</a:t>
            </a:r>
          </a:p>
          <a:p>
            <a:r>
              <a:rPr lang="en-US" dirty="0" smtClean="0"/>
              <a:t>Often delivered “outside</a:t>
            </a:r>
            <a:r>
              <a:rPr lang="en-US" baseline="0" dirty="0" smtClean="0"/>
              <a:t>” of the equalization formula.</a:t>
            </a:r>
          </a:p>
          <a:p>
            <a:endParaRPr lang="en-US" dirty="0" smtClean="0"/>
          </a:p>
          <a:p>
            <a:r>
              <a:rPr lang="en-US" baseline="0" dirty="0" smtClean="0"/>
              <a:t>Alternative: </a:t>
            </a:r>
            <a:r>
              <a:rPr lang="en-US" dirty="0" smtClean="0"/>
              <a:t>Look very carefully at investments and outcomes with flexibility in between.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13</a:t>
            </a:fld>
            <a:endParaRPr lang="en-US" dirty="0"/>
          </a:p>
        </p:txBody>
      </p:sp>
    </p:spTree>
    <p:extLst>
      <p:ext uri="{BB962C8B-B14F-4D97-AF65-F5344CB8AC3E}">
        <p14:creationId xmlns:p14="http://schemas.microsoft.com/office/powerpoint/2010/main" val="1762815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Legislators:</a:t>
            </a:r>
            <a:r>
              <a:rPr lang="en-US" baseline="0" dirty="0" smtClean="0"/>
              <a:t> 52% </a:t>
            </a:r>
          </a:p>
          <a:p>
            <a:r>
              <a:rPr lang="en-US" baseline="0" dirty="0" smtClean="0"/>
              <a:t>Central Office/Superintendent: 12% </a:t>
            </a:r>
          </a:p>
          <a:p>
            <a:r>
              <a:rPr lang="en-US" baseline="0" dirty="0" smtClean="0"/>
              <a:t>Federal legislators: 11%</a:t>
            </a:r>
          </a:p>
          <a:p>
            <a:endParaRPr lang="en-US" baseline="0" dirty="0" smtClean="0"/>
          </a:p>
          <a:p>
            <a:r>
              <a:rPr lang="en-US" baseline="0" dirty="0" smtClean="0"/>
              <a:t>The fact is schools have little discretion over operating dollars: a recent study by AIR and U.S. ED put that figure at 8%. </a:t>
            </a:r>
            <a:endParaRPr lang="en-US" dirty="0" smtClean="0"/>
          </a:p>
          <a:p>
            <a:endParaRPr lang="en-US" dirty="0" smtClean="0"/>
          </a:p>
          <a:p>
            <a:r>
              <a:rPr lang="en-US" dirty="0" smtClean="0"/>
              <a:t>Education Week Research Center in August fielded an online survey to a nationally representative sample of school principals and district-level administrators. We heard from more than 700 respondents from all 50 states and the District of Columbia, capturing opinion from a wide swath of districts—rural, urban, and suburban; large and small; higher- and lower-income.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14</a:t>
            </a:fld>
            <a:endParaRPr lang="en-US" dirty="0"/>
          </a:p>
        </p:txBody>
      </p:sp>
    </p:spTree>
    <p:extLst>
      <p:ext uri="{BB962C8B-B14F-4D97-AF65-F5344CB8AC3E}">
        <p14:creationId xmlns:p14="http://schemas.microsoft.com/office/powerpoint/2010/main" val="2967213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 state</a:t>
            </a:r>
            <a:r>
              <a:rPr lang="en-US" baseline="0" dirty="0" smtClean="0"/>
              <a:t> and local revenue per-pupil on the Y-axis with assessed valuation per-pupil on the X-axis. </a:t>
            </a:r>
          </a:p>
          <a:p>
            <a:r>
              <a:rPr lang="en-US" baseline="0" dirty="0" smtClean="0"/>
              <a:t>Complex topic in South Carolina but it appears as though local dollars aren’t be sufficiently equalized. </a:t>
            </a:r>
            <a:endParaRPr lang="en-US" dirty="0" smtClean="0"/>
          </a:p>
          <a:p>
            <a:r>
              <a:rPr lang="en-US" baseline="0" dirty="0" smtClean="0"/>
              <a:t>Districts with higher levels of assessed value per pupil tend to generate more state and local dollars.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16</a:t>
            </a:fld>
            <a:endParaRPr lang="en-US" dirty="0"/>
          </a:p>
        </p:txBody>
      </p:sp>
    </p:spTree>
    <p:extLst>
      <p:ext uri="{BB962C8B-B14F-4D97-AF65-F5344CB8AC3E}">
        <p14:creationId xmlns:p14="http://schemas.microsoft.com/office/powerpoint/2010/main" val="148900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and local revenue per-pupil on the Y-axis and federal poverty estimates on the X-axis. </a:t>
            </a:r>
            <a:endParaRPr lang="en-US" dirty="0" smtClean="0"/>
          </a:p>
          <a:p>
            <a:r>
              <a:rPr lang="en-US" dirty="0" smtClean="0"/>
              <a:t>School</a:t>
            </a:r>
            <a:r>
              <a:rPr lang="en-US" baseline="0" dirty="0" smtClean="0"/>
              <a:t> finance system doesn’t appear to be directing more dollars to students in poverty.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17</a:t>
            </a:fld>
            <a:endParaRPr lang="en-US" dirty="0"/>
          </a:p>
        </p:txBody>
      </p:sp>
    </p:spTree>
    <p:extLst>
      <p:ext uri="{BB962C8B-B14F-4D97-AF65-F5344CB8AC3E}">
        <p14:creationId xmlns:p14="http://schemas.microsoft.com/office/powerpoint/2010/main" val="121157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Prior to LCFF,</a:t>
            </a:r>
            <a:r>
              <a:rPr lang="en-US" baseline="0" dirty="0" smtClean="0"/>
              <a:t> education dollars had strings attached.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Categorical allotments were 1/3 of state dollars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More</a:t>
            </a:r>
            <a:r>
              <a:rPr lang="en-US" baseline="0" dirty="0" smtClean="0"/>
              <a:t> than 50 categorical allotments at the time including:  </a:t>
            </a:r>
            <a:r>
              <a:rPr lang="en-US" dirty="0" smtClean="0"/>
              <a:t>Oral Health Assessments, Peer Assistance and Review, Community-based English, Summer School</a:t>
            </a:r>
            <a:r>
              <a:rPr lang="en-US" baseline="0" dirty="0" smtClean="0"/>
              <a:t> programs, Textbooks, etc.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Dollars were not deployed strategically based on student needs.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LCFF sought to change to push spending decisions down to the local level and improve funding equity, targeting specific student groups.</a:t>
            </a:r>
            <a:endParaRPr lang="en-US" dirty="0" smtClean="0"/>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19</a:t>
            </a:fld>
            <a:endParaRPr lang="en-US" dirty="0"/>
          </a:p>
        </p:txBody>
      </p:sp>
    </p:spTree>
    <p:extLst>
      <p:ext uri="{BB962C8B-B14F-4D97-AF65-F5344CB8AC3E}">
        <p14:creationId xmlns:p14="http://schemas.microsoft.com/office/powerpoint/2010/main" val="261971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LCFF seeks to do. </a:t>
            </a:r>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20</a:t>
            </a:fld>
            <a:endParaRPr lang="en-US" dirty="0"/>
          </a:p>
        </p:txBody>
      </p:sp>
    </p:spTree>
    <p:extLst>
      <p:ext uri="{BB962C8B-B14F-4D97-AF65-F5344CB8AC3E}">
        <p14:creationId xmlns:p14="http://schemas.microsoft.com/office/powerpoint/2010/main" val="3450761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a:t>
            </a:r>
            <a:r>
              <a:rPr lang="en-US" baseline="0" dirty="0" smtClean="0"/>
              <a:t> ¾ of categorical programs were eliminated under LCFF.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21</a:t>
            </a:fld>
            <a:endParaRPr lang="en-US" dirty="0"/>
          </a:p>
        </p:txBody>
      </p:sp>
    </p:spTree>
    <p:extLst>
      <p:ext uri="{BB962C8B-B14F-4D97-AF65-F5344CB8AC3E}">
        <p14:creationId xmlns:p14="http://schemas.microsoft.com/office/powerpoint/2010/main" val="388411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SPED preserved</a:t>
            </a:r>
            <a:r>
              <a:rPr lang="en-US" baseline="0" dirty="0" smtClean="0"/>
              <a:t> as categorical grant outside of main formula, dollars delivered not based on students but on census counts of ALL students, not just those with disabilities.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Likely retained SPED as categorical funding due to their system of SELPAs. Administer SPED dollars and certain programs for groups of districts. This is something some policymakers in California would like to change.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Other retained </a:t>
            </a:r>
            <a:r>
              <a:rPr lang="en-US" baseline="0" dirty="0" err="1" smtClean="0"/>
              <a:t>categoricals</a:t>
            </a:r>
            <a:r>
              <a:rPr lang="en-US" baseline="0" dirty="0" smtClean="0"/>
              <a:t> are specialized programs such as American Indian Education Centers and Adults in Correctional Facilities.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22</a:t>
            </a:fld>
            <a:endParaRPr lang="en-US" dirty="0"/>
          </a:p>
        </p:txBody>
      </p:sp>
    </p:spTree>
    <p:extLst>
      <p:ext uri="{BB962C8B-B14F-4D97-AF65-F5344CB8AC3E}">
        <p14:creationId xmlns:p14="http://schemas.microsoft.com/office/powerpoint/2010/main" val="90213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48% of categorical funds were pushed into a</a:t>
            </a:r>
            <a:r>
              <a:rPr lang="en-US" sz="1200" baseline="0" dirty="0" smtClean="0"/>
              <a:t> weighted-student formula. </a:t>
            </a:r>
          </a:p>
          <a:p>
            <a:r>
              <a:rPr lang="en-US" sz="1200" baseline="0" dirty="0" smtClean="0"/>
              <a:t>The WSF has a base level that varies by grade level and three categories: EL, Low-Income, Foster Youth. </a:t>
            </a:r>
            <a:endParaRPr lang="en-US" sz="1200" dirty="0" smtClean="0"/>
          </a:p>
          <a:p>
            <a:endParaRPr lang="en-US" sz="1200" dirty="0" smtClean="0"/>
          </a:p>
          <a:p>
            <a:r>
              <a:rPr lang="en-US" sz="1200" dirty="0" smtClean="0"/>
              <a:t>Also provides a Low-income</a:t>
            </a:r>
            <a:r>
              <a:rPr lang="en-US" sz="1200" baseline="0" dirty="0" smtClean="0"/>
              <a:t> </a:t>
            </a:r>
            <a:r>
              <a:rPr lang="en-US" sz="1200" dirty="0" smtClean="0"/>
              <a:t>concentration grant equal to 50 percent of the adjusted base grant multiplied by ADA and the percentage of targeted pupils exceeding 55 percent of a local educational agency’s (LEA) enrollment</a:t>
            </a:r>
          </a:p>
          <a:p>
            <a:endParaRPr lang="en-US" sz="1200" dirty="0" smtClean="0"/>
          </a:p>
          <a:p>
            <a:r>
              <a:rPr lang="en-US" sz="1200" dirty="0" smtClean="0"/>
              <a:t>Transportation: Maintains Home-to-School Transportation and Targeted Instructional Improvement Block Grant funding as add-ons to the adjusted base grants in the LCFF target, based on amounts received in 2012–13, and requires that 2012–13 expenditure levels continue to be maintained for Home-to-School Transportation.</a:t>
            </a:r>
          </a:p>
        </p:txBody>
      </p:sp>
      <p:sp>
        <p:nvSpPr>
          <p:cNvPr id="4" name="Slide Number Placeholder 3"/>
          <p:cNvSpPr>
            <a:spLocks noGrp="1"/>
          </p:cNvSpPr>
          <p:nvPr>
            <p:ph type="sldNum" sz="quarter" idx="10"/>
          </p:nvPr>
        </p:nvSpPr>
        <p:spPr/>
        <p:txBody>
          <a:bodyPr/>
          <a:lstStyle/>
          <a:p>
            <a:fld id="{28D1BD3F-7FC6-4D46-BFD7-875AA1307A33}" type="slidenum">
              <a:rPr lang="en-US" smtClean="0"/>
              <a:t>23</a:t>
            </a:fld>
            <a:endParaRPr lang="en-US" dirty="0"/>
          </a:p>
        </p:txBody>
      </p:sp>
    </p:spTree>
    <p:extLst>
      <p:ext uri="{BB962C8B-B14F-4D97-AF65-F5344CB8AC3E}">
        <p14:creationId xmlns:p14="http://schemas.microsoft.com/office/powerpoint/2010/main" val="49380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Fairness: Dollars are allocated based primarily on student needs. This includes both horizontal and vertical equity. </a:t>
            </a:r>
          </a:p>
          <a:p>
            <a:endParaRPr lang="en-US" baseline="0" dirty="0" smtClean="0"/>
          </a:p>
          <a:p>
            <a:r>
              <a:rPr lang="en-US" baseline="0" dirty="0" smtClean="0"/>
              <a:t>Transparency: Dollars are allocated in a transparent manner. Robust financial reporting infrastructure. </a:t>
            </a:r>
          </a:p>
          <a:p>
            <a:endParaRPr lang="en-US" baseline="0" dirty="0" smtClean="0"/>
          </a:p>
          <a:p>
            <a:r>
              <a:rPr lang="en-US" baseline="0" dirty="0" smtClean="0"/>
              <a:t>Autonomy: Spending decisions are pushed down to the local level in exchange for accountability for outcomes. </a:t>
            </a:r>
          </a:p>
        </p:txBody>
      </p:sp>
      <p:sp>
        <p:nvSpPr>
          <p:cNvPr id="4" name="Slide Number Placeholder 3"/>
          <p:cNvSpPr>
            <a:spLocks noGrp="1"/>
          </p:cNvSpPr>
          <p:nvPr>
            <p:ph type="sldNum" sz="quarter" idx="10"/>
          </p:nvPr>
        </p:nvSpPr>
        <p:spPr/>
        <p:txBody>
          <a:bodyPr/>
          <a:lstStyle/>
          <a:p>
            <a:fld id="{28D1BD3F-7FC6-4D46-BFD7-875AA1307A33}" type="slidenum">
              <a:rPr lang="en-US" smtClean="0"/>
              <a:t>2</a:t>
            </a:fld>
            <a:endParaRPr lang="en-US" dirty="0"/>
          </a:p>
        </p:txBody>
      </p:sp>
    </p:spTree>
    <p:extLst>
      <p:ext uri="{BB962C8B-B14F-4D97-AF65-F5344CB8AC3E}">
        <p14:creationId xmlns:p14="http://schemas.microsoft.com/office/powerpoint/2010/main" val="3030964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districts must meet the law’s “proportionality requirement,” which requires districts to “increase or improve services for [targeted student populations] in proportion to the increase in funds apportioned on the basis of the number and concentration of [targeted students]” (Cal. Ed. Code, 2013a). However, “the exact meaning and regulatory effect of this proportionality clause is currently unknown”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how does one increase services by a certain percentage when services are not measured in units such as hours or dollars? Moreover, an increase in services does not necessarily mean an increase in expenditures. </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Local spending plans be developed with input from parents, community members, students, and educators. The law requires that the vision, plans, strategies, and expenditures be based on and organized around local goals, but with reference to and measurement of the eight state priorities. Districts are also charged with developing a Local Control Accountability Plan (LCAP). The LCAP, updated annually and approved by the local County Office of Education (COE), measures district progress based on multiple metrics. LEAs that are struggling or failing to achieve targets are offered support or intervention</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Third, minor spending restrictions include that districts must maintain their current levels of spending on transportation and adult education, at least in the short term.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LCAP is a three-year plan that describes the goals, actions, services, and expenditures to support positive student outcomes that address state and local priorities. The LCAP provides an opportunity for local educational agencies (LEAs) to share their stories of how, what, and why programs and services are selected to meet their local needs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LCAP is organized around the state’s eight state priorities: basic services and conditions, academic content and standards, parent involvement, student achievement, student engagement, school climate, course access, and other student outcomes. For clarity and ease of use, many districts have collapsed these into three mega-categories—school climate, student achievement, and parent engagement—around which they build goals and strategies. (The Local Control Funding Formula (LCFF): What Have We Learned After Four Years of Implementation?)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24</a:t>
            </a:fld>
            <a:endParaRPr lang="en-US" dirty="0"/>
          </a:p>
        </p:txBody>
      </p:sp>
    </p:spTree>
    <p:extLst>
      <p:ext uri="{BB962C8B-B14F-4D97-AF65-F5344CB8AC3E}">
        <p14:creationId xmlns:p14="http://schemas.microsoft.com/office/powerpoint/2010/main" val="2146613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a:t>
            </a:r>
            <a:r>
              <a:rPr lang="en-US" baseline="0" dirty="0" smtClean="0"/>
              <a:t>t is different for every state.</a:t>
            </a:r>
          </a:p>
          <a:p>
            <a:r>
              <a:rPr lang="en-US" baseline="0" dirty="0" smtClean="0"/>
              <a:t>Implementation policy is based on numerous factors and California’s was unique in several ways (centralized funding system) </a:t>
            </a:r>
          </a:p>
          <a:p>
            <a:r>
              <a:rPr lang="en-US" dirty="0" smtClean="0"/>
              <a:t>A hold harmless provision ensured that no district received less state aid than in the year prior to the enactment of the LCFF. Basic aid or excess revenue districts benefitted from this hold harmless provision </a:t>
            </a:r>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25</a:t>
            </a:fld>
            <a:endParaRPr lang="en-US" dirty="0"/>
          </a:p>
        </p:txBody>
      </p:sp>
    </p:spTree>
    <p:extLst>
      <p:ext uri="{BB962C8B-B14F-4D97-AF65-F5344CB8AC3E}">
        <p14:creationId xmlns:p14="http://schemas.microsoft.com/office/powerpoint/2010/main" val="2829651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year during</a:t>
            </a:r>
            <a:r>
              <a:rPr lang="en-US" baseline="0" dirty="0" smtClean="0"/>
              <a:t> implementation the legislature closed the gap between the floor and target with “gap funding” for each district until the target was fully funded. </a:t>
            </a:r>
            <a:endParaRPr lang="en-US" dirty="0" smtClean="0"/>
          </a:p>
          <a:p>
            <a:endParaRPr lang="en-US" dirty="0" smtClean="0"/>
          </a:p>
          <a:p>
            <a:r>
              <a:rPr lang="en-US" dirty="0" smtClean="0"/>
              <a:t>Estimated cost to fully fund LCFF: $18 billion </a:t>
            </a:r>
          </a:p>
          <a:p>
            <a:r>
              <a:rPr lang="en-US" dirty="0" smtClean="0"/>
              <a:t>Gap appropriation</a:t>
            </a:r>
            <a:r>
              <a:rPr lang="en-US" baseline="0" dirty="0" smtClean="0"/>
              <a:t> made each year </a:t>
            </a:r>
          </a:p>
          <a:p>
            <a:r>
              <a:rPr lang="en-US" baseline="0" dirty="0" smtClean="0"/>
              <a:t>Remaining need to fully fund the formula shrinks each year </a:t>
            </a:r>
          </a:p>
          <a:p>
            <a:endParaRPr lang="en-US" baseline="0" dirty="0" smtClean="0"/>
          </a:p>
          <a:p>
            <a:r>
              <a:rPr lang="en-US" sz="1200" b="0" i="0" kern="1200" dirty="0" smtClean="0">
                <a:solidFill>
                  <a:schemeClr val="tx1"/>
                </a:solidFill>
                <a:effectLst/>
                <a:latin typeface="+mn-lt"/>
                <a:ea typeface="+mn-ea"/>
                <a:cs typeface="+mn-cs"/>
              </a:rPr>
              <a:t>As of the 2017–18 Budget Act, school districts and charter schools are receiving on average 97 percent of their LCFF targets.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On an individual LEA basis, however, there is a wide variation on how much of their full LCFF target funding individual school districts and charter schools are receiving. This variation is due to the fact that when LCFF implementation began, individual districts and charter schools were all at different distances from their LCFF targets.</a:t>
            </a: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26</a:t>
            </a:fld>
            <a:endParaRPr lang="en-US" dirty="0"/>
          </a:p>
        </p:txBody>
      </p:sp>
    </p:spTree>
    <p:extLst>
      <p:ext uri="{BB962C8B-B14F-4D97-AF65-F5344CB8AC3E}">
        <p14:creationId xmlns:p14="http://schemas.microsoft.com/office/powerpoint/2010/main" val="3092134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still early,</a:t>
            </a:r>
            <a:r>
              <a:rPr lang="en-US" baseline="0" dirty="0" smtClean="0"/>
              <a:t> but initial research can help shine light on the effects of California’s school finance reform. </a:t>
            </a:r>
          </a:p>
          <a:p>
            <a:endParaRPr lang="en-US" baseline="0" dirty="0" smtClean="0"/>
          </a:p>
          <a:p>
            <a:r>
              <a:rPr lang="en-US" baseline="0" dirty="0" smtClean="0"/>
              <a:t>There have been a lot of great studies published. </a:t>
            </a:r>
          </a:p>
          <a:p>
            <a:endParaRPr lang="en-US" baseline="0" dirty="0" smtClean="0"/>
          </a:p>
          <a:p>
            <a:r>
              <a:rPr lang="en-US" baseline="0" dirty="0" smtClean="0"/>
              <a:t>Local Control Funding Formula Research Collaborative has studied the issue closely. </a:t>
            </a:r>
          </a:p>
          <a:p>
            <a:endParaRPr lang="en-US" baseline="0" dirty="0" smtClean="0"/>
          </a:p>
          <a:p>
            <a:r>
              <a:rPr lang="en-US" baseline="0" dirty="0" smtClean="0"/>
              <a:t>As have researchers from organizations such as </a:t>
            </a:r>
            <a:r>
              <a:rPr lang="en-US" baseline="0" dirty="0" err="1" smtClean="0"/>
              <a:t>Educatino</a:t>
            </a:r>
            <a:r>
              <a:rPr lang="en-US" baseline="0" dirty="0" smtClean="0"/>
              <a:t> Trust-West, Learning Policy Institute, and Georgetown University’s </a:t>
            </a:r>
            <a:r>
              <a:rPr lang="en-US" baseline="0" dirty="0" err="1" smtClean="0"/>
              <a:t>Edunomics</a:t>
            </a:r>
            <a:r>
              <a:rPr lang="en-US" baseline="0" dirty="0" smtClean="0"/>
              <a:t> Lab.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27</a:t>
            </a:fld>
            <a:endParaRPr lang="en-US" dirty="0"/>
          </a:p>
        </p:txBody>
      </p:sp>
    </p:spTree>
    <p:extLst>
      <p:ext uri="{BB962C8B-B14F-4D97-AF65-F5344CB8AC3E}">
        <p14:creationId xmlns:p14="http://schemas.microsoft.com/office/powerpoint/2010/main" val="1955943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emerging themes that arise from the research. Plus several key shortcomings/challenges</a:t>
            </a:r>
            <a:r>
              <a:rPr lang="en-US" baseline="0" dirty="0" smtClean="0"/>
              <a:t> of LCFF.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28</a:t>
            </a:fld>
            <a:endParaRPr lang="en-US" dirty="0"/>
          </a:p>
        </p:txBody>
      </p:sp>
    </p:spTree>
    <p:extLst>
      <p:ext uri="{BB962C8B-B14F-4D97-AF65-F5344CB8AC3E}">
        <p14:creationId xmlns:p14="http://schemas.microsoft.com/office/powerpoint/2010/main" val="1435979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a:t>
            </a:r>
            <a:r>
              <a:rPr lang="en-US" baseline="0" dirty="0" smtClean="0"/>
              <a:t> Control Funding Formula Research Collaborative did a comprehensive survey of California superintendents, which largely gave LCFF high marks.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30</a:t>
            </a:fld>
            <a:endParaRPr lang="en-US" dirty="0"/>
          </a:p>
        </p:txBody>
      </p:sp>
    </p:spTree>
    <p:extLst>
      <p:ext uri="{BB962C8B-B14F-4D97-AF65-F5344CB8AC3E}">
        <p14:creationId xmlns:p14="http://schemas.microsoft.com/office/powerpoint/2010/main" val="2610393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appear to be making tradeoffs with</a:t>
            </a:r>
            <a:r>
              <a:rPr lang="en-US" baseline="0" dirty="0" smtClean="0"/>
              <a:t> how funds are used.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31</a:t>
            </a:fld>
            <a:endParaRPr lang="en-US" dirty="0"/>
          </a:p>
        </p:txBody>
      </p:sp>
    </p:spTree>
    <p:extLst>
      <p:ext uri="{BB962C8B-B14F-4D97-AF65-F5344CB8AC3E}">
        <p14:creationId xmlns:p14="http://schemas.microsoft.com/office/powerpoint/2010/main" val="4177652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much room to maneuver before LCFF.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32</a:t>
            </a:fld>
            <a:endParaRPr lang="en-US" dirty="0"/>
          </a:p>
        </p:txBody>
      </p:sp>
    </p:spTree>
    <p:extLst>
      <p:ext uri="{BB962C8B-B14F-4D97-AF65-F5344CB8AC3E}">
        <p14:creationId xmlns:p14="http://schemas.microsoft.com/office/powerpoint/2010/main" val="720234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really big deal. I love it. We’re finally [asking] who are the students with the highest need and how do we address those needs?”(A Preliminary Analysis of California’s New Local Control Funding Formula)</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33</a:t>
            </a:fld>
            <a:endParaRPr lang="en-US" dirty="0"/>
          </a:p>
        </p:txBody>
      </p:sp>
    </p:spTree>
    <p:extLst>
      <p:ext uri="{BB962C8B-B14F-4D97-AF65-F5344CB8AC3E}">
        <p14:creationId xmlns:p14="http://schemas.microsoft.com/office/powerpoint/2010/main" val="3368586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Encouraged new forms of budget development between fiscal managers, curriculum and instruction heads, and various program office leaders. </a:t>
            </a:r>
          </a:p>
          <a:p>
            <a:endParaRPr lang="en-US" sz="1200" kern="1200" dirty="0" smtClean="0">
              <a:solidFill>
                <a:schemeClr val="tx1"/>
              </a:solidFill>
              <a:effectLst/>
              <a:latin typeface="+mn-lt"/>
              <a:ea typeface="+mn-ea"/>
              <a:cs typeface="+mn-cs"/>
            </a:endParaRP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Spurred by the removal of most categorical program requirements, districts appeared to make concerted efforts to break down silos within the central office and move to a more collaborative budget-making process. To varying degrees, the districts in our current research continued this practice. District officials described this important change in budget development as a cultural shift.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cases, districts are beginning to shift away from a categorical mindset and toward needs-based budgeting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Regardless of whether district officials shifted to needs-based budgeting, nearly all districts in the study shifted to joint program-fiscal teams to develop their budgets.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Pushing</a:t>
            </a:r>
            <a:r>
              <a:rPr lang="en-US" sz="1200" kern="1200" baseline="0" dirty="0" smtClean="0">
                <a:solidFill>
                  <a:schemeClr val="tx1"/>
                </a:solidFill>
                <a:effectLst/>
                <a:latin typeface="+mn-lt"/>
                <a:ea typeface="+mn-ea"/>
                <a:cs typeface="+mn-cs"/>
              </a:rPr>
              <a:t> Decision down to Schools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San Mateo Foster City School District’s implementation strategy for the LCFF allowed each of its schools to engage in resource allocation decision-making. By moving decision-making to the school level for two-thirds of its supplemental funds (with district oversight), the district managed to garner stakeholder buy-in to both school-level and district-level improvement strategies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2016-17 school year, the district allocated approximately $4 million of its $6 million supplemental fund dollars (SMFCSD received no concentration funds) to schools to support school-determined priorities. The district retained the remainder of the supplemental funds (approximately $2 million) for district-wide programs and investments (Stakeholder Engagement Fuels Improvement in Three Districts)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D1BD3F-7FC6-4D46-BFD7-875AA1307A33}" type="slidenum">
              <a:rPr lang="en-US" smtClean="0"/>
              <a:t>35</a:t>
            </a:fld>
            <a:endParaRPr lang="en-US" dirty="0"/>
          </a:p>
        </p:txBody>
      </p:sp>
    </p:spTree>
    <p:extLst>
      <p:ext uri="{BB962C8B-B14F-4D97-AF65-F5344CB8AC3E}">
        <p14:creationId xmlns:p14="http://schemas.microsoft.com/office/powerpoint/2010/main" val="86220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3</a:t>
            </a:fld>
            <a:endParaRPr lang="en-US" dirty="0"/>
          </a:p>
        </p:txBody>
      </p:sp>
    </p:spTree>
    <p:extLst>
      <p:ext uri="{BB962C8B-B14F-4D97-AF65-F5344CB8AC3E}">
        <p14:creationId xmlns:p14="http://schemas.microsoft.com/office/powerpoint/2010/main" val="968065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36</a:t>
            </a:fld>
            <a:endParaRPr lang="en-US" dirty="0"/>
          </a:p>
        </p:txBody>
      </p:sp>
    </p:spTree>
    <p:extLst>
      <p:ext uri="{BB962C8B-B14F-4D97-AF65-F5344CB8AC3E}">
        <p14:creationId xmlns:p14="http://schemas.microsoft.com/office/powerpoint/2010/main" val="3227587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indicator of “meaningful” engagement is that final decisions about resource allocation, programs, and priorities reflect stakeholder input. We saw </a:t>
            </a:r>
            <a:r>
              <a:rPr lang="en-US" sz="1200" b="1" kern="1200" dirty="0" smtClean="0">
                <a:solidFill>
                  <a:schemeClr val="tx1"/>
                </a:solidFill>
                <a:effectLst/>
                <a:latin typeface="+mn-lt"/>
                <a:ea typeface="+mn-ea"/>
                <a:cs typeface="+mn-cs"/>
              </a:rPr>
              <a:t>emerging signs this year that districts were making efforts to be responsive to stakeholder input with some LCAP allocation choices being tied to stakeholder ideas and feedback. </a:t>
            </a:r>
            <a:r>
              <a:rPr lang="en-US" sz="1200" kern="1200" dirty="0" smtClean="0">
                <a:solidFill>
                  <a:schemeClr val="tx1"/>
                </a:solidFill>
                <a:effectLst/>
                <a:latin typeface="+mn-lt"/>
                <a:ea typeface="+mn-ea"/>
                <a:cs typeface="+mn-cs"/>
              </a:rPr>
              <a:t>In seven of our eight districts, interviewees cited ideas that emerged from stakeholder engagement and found their way to LCAPs and implementation. </a:t>
            </a:r>
            <a:r>
              <a:rPr lang="en-US" sz="1200" u="sng" kern="1200" dirty="0" smtClean="0">
                <a:solidFill>
                  <a:schemeClr val="tx1"/>
                </a:solidFill>
                <a:effectLst/>
                <a:latin typeface="+mn-lt"/>
                <a:ea typeface="+mn-ea"/>
                <a:cs typeface="+mn-cs"/>
              </a:rPr>
              <a:t>These included the addition of classroom aides, intervention specialists, math coaches, counselors, staff or outside help to promote student social-emotional learning, parent education (computers, English), a college and career center, better methods for communicating with parents, and an afterschool tutoring program </a:t>
            </a:r>
            <a:r>
              <a:rPr lang="en-US" sz="120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Principals we interviewed agreed that the school-based stakeholder engagement and resource allocation processes </a:t>
            </a:r>
            <a:r>
              <a:rPr lang="en-US" sz="1200" b="1" kern="1200" dirty="0" smtClean="0">
                <a:solidFill>
                  <a:schemeClr val="tx1"/>
                </a:solidFill>
                <a:effectLst/>
                <a:latin typeface="+mn-lt"/>
                <a:ea typeface="+mn-ea"/>
                <a:cs typeface="+mn-cs"/>
              </a:rPr>
              <a:t>have advanced buy-in from teachers and staff regarding investments</a:t>
            </a:r>
            <a:r>
              <a:rPr lang="en-US" sz="1200" kern="1200" dirty="0" smtClean="0">
                <a:solidFill>
                  <a:schemeClr val="tx1"/>
                </a:solidFill>
                <a:effectLst/>
                <a:latin typeface="+mn-lt"/>
                <a:ea typeface="+mn-ea"/>
                <a:cs typeface="+mn-cs"/>
              </a:rPr>
              <a:t>, aligned state, district, and school goals, and led to more support for targeted student groups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ensuring that district and school leaders respond to stakeholder requests, the district created “</a:t>
            </a:r>
            <a:r>
              <a:rPr lang="en-US" sz="1200" b="1" kern="1200" dirty="0" smtClean="0">
                <a:solidFill>
                  <a:schemeClr val="tx1"/>
                </a:solidFill>
                <a:effectLst/>
                <a:latin typeface="+mn-lt"/>
                <a:ea typeface="+mn-ea"/>
                <a:cs typeface="+mn-cs"/>
              </a:rPr>
              <a:t>small wins” for stakeholders—quick, visible evidence that their input was being taken into consideration</a:t>
            </a:r>
            <a:r>
              <a:rPr lang="en-US" sz="1200" kern="1200" dirty="0" smtClean="0">
                <a:solidFill>
                  <a:schemeClr val="tx1"/>
                </a:solidFill>
                <a:effectLst/>
                <a:latin typeface="+mn-lt"/>
                <a:ea typeface="+mn-ea"/>
                <a:cs typeface="+mn-cs"/>
              </a:rPr>
              <a:t>. Several central office leaders reported conscious efforts to identify actions that could be acted upon quickly to demonstrate “wins.” For example, when students asked for more music programs and a student representative on the school board the district quickly purchased new instruments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37</a:t>
            </a:fld>
            <a:endParaRPr lang="en-US" dirty="0"/>
          </a:p>
        </p:txBody>
      </p:sp>
    </p:spTree>
    <p:extLst>
      <p:ext uri="{BB962C8B-B14F-4D97-AF65-F5344CB8AC3E}">
        <p14:creationId xmlns:p14="http://schemas.microsoft.com/office/powerpoint/2010/main" val="3935413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did use their flexibility to customize: For example, </a:t>
            </a:r>
            <a:r>
              <a:rPr lang="en-US" u="sng" dirty="0" smtClean="0"/>
              <a:t>some invested in staff development and health services while others reduced spending there.</a:t>
            </a:r>
            <a:r>
              <a:rPr lang="en-US" dirty="0" smtClean="0"/>
              <a:t> (</a:t>
            </a:r>
            <a:r>
              <a:rPr lang="en-US" dirty="0" err="1" smtClean="0"/>
              <a:t>Roza</a:t>
            </a:r>
            <a:r>
              <a:rPr lang="en-US" dirty="0" smtClean="0"/>
              <a:t>)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One budget director explained that categorical funding was problematic because there were </a:t>
            </a:r>
            <a:r>
              <a:rPr lang="en-US" sz="1200" u="sng" kern="1200" dirty="0" smtClean="0">
                <a:solidFill>
                  <a:schemeClr val="tx1"/>
                </a:solidFill>
                <a:effectLst/>
                <a:latin typeface="+mn-lt"/>
                <a:ea typeface="+mn-ea"/>
                <a:cs typeface="+mn-cs"/>
              </a:rPr>
              <a:t>a large number of categories and some “pots of money” contained insufficient funds to make significant programmatic improvements</a:t>
            </a:r>
            <a:r>
              <a:rPr lang="en-US" sz="1200" kern="1200" dirty="0" smtClean="0">
                <a:solidFill>
                  <a:schemeClr val="tx1"/>
                </a:solidFill>
                <a:effectLst/>
                <a:latin typeface="+mn-lt"/>
                <a:ea typeface="+mn-ea"/>
                <a:cs typeface="+mn-cs"/>
              </a:rPr>
              <a:t>. Another superintendent argued that categorical funding was </a:t>
            </a:r>
            <a:r>
              <a:rPr lang="en-US" sz="1200" u="sng" kern="1200" dirty="0" smtClean="0">
                <a:solidFill>
                  <a:schemeClr val="tx1"/>
                </a:solidFill>
                <a:effectLst/>
                <a:latin typeface="+mn-lt"/>
                <a:ea typeface="+mn-ea"/>
                <a:cs typeface="+mn-cs"/>
              </a:rPr>
              <a:t>inefficient because it was impossible to spend the exact amount available in each categorical fund</a:t>
            </a:r>
            <a:r>
              <a:rPr lang="en-US" sz="1200" kern="1200" dirty="0" smtClean="0">
                <a:solidFill>
                  <a:schemeClr val="tx1"/>
                </a:solidFill>
                <a:effectLst/>
                <a:latin typeface="+mn-lt"/>
                <a:ea typeface="+mn-ea"/>
                <a:cs typeface="+mn-cs"/>
              </a:rPr>
              <a:t>, and in some cases small amounts of funds remained. Having flexibility to use all available funds was a “big deal.”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Palmdale Elementary School District: To advance these goals, PSD’s </a:t>
            </a:r>
            <a:r>
              <a:rPr lang="en-US" sz="1200" i="0" u="sng" kern="1200" dirty="0" smtClean="0">
                <a:solidFill>
                  <a:schemeClr val="tx1"/>
                </a:solidFill>
                <a:effectLst/>
                <a:latin typeface="+mn-lt"/>
                <a:ea typeface="+mn-ea"/>
                <a:cs typeface="+mn-cs"/>
              </a:rPr>
              <a:t>LCAP specifies investments in an extended school day, teacher professional development, new curriculum to support high needs students, instructional support staff, and special programs for EL and foster youth IV</a:t>
            </a:r>
            <a:r>
              <a:rPr lang="en-US" sz="12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39</a:t>
            </a:fld>
            <a:endParaRPr lang="en-US" dirty="0"/>
          </a:p>
        </p:txBody>
      </p:sp>
    </p:spTree>
    <p:extLst>
      <p:ext uri="{BB962C8B-B14F-4D97-AF65-F5344CB8AC3E}">
        <p14:creationId xmlns:p14="http://schemas.microsoft.com/office/powerpoint/2010/main" val="3699969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Districts’ biggest percentage FTE growth was in staff services that tend to support disadvantaged students, such as counselors, psychologists and social workers. This suggests an increased effort to potentially help the highest-need students, as the law intended</a:t>
            </a:r>
            <a:r>
              <a:rPr lang="en-US" dirty="0" smtClean="0"/>
              <a:t>.  (</a:t>
            </a:r>
            <a:r>
              <a:rPr lang="en-US" dirty="0" err="1" smtClean="0"/>
              <a:t>Roza</a:t>
            </a:r>
            <a:r>
              <a:rPr lang="en-US" dirty="0" smtClean="0"/>
              <a:t>)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The LCFF appears to be a dramatic improvement of California’s former education finance system. Districts serving greater proportions of targeted students receive increased state aid</a:t>
            </a:r>
            <a:r>
              <a:rPr lang="en-US" sz="12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2013, the new LCFF legislation institutionalized a more equitable allocation of funds to districts. The swing from a funding gap to funding equity was dramatic. By 2015- 16, three years after LCFF was enacted, district funding became the most equitable that it had ever been among years of available data. The highest poverty districts received, on average, $334 more per pupil in state and local funds than the lowest poverty districts. To put this in context, a district of 5,000 students where 90 percent were high-need received $1.7 million more per year than a similarly sized district where only 20 percent of students were high-need.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41</a:t>
            </a:fld>
            <a:endParaRPr lang="en-US" dirty="0"/>
          </a:p>
        </p:txBody>
      </p:sp>
    </p:spTree>
    <p:extLst>
      <p:ext uri="{BB962C8B-B14F-4D97-AF65-F5344CB8AC3E}">
        <p14:creationId xmlns:p14="http://schemas.microsoft.com/office/powerpoint/2010/main" val="3571708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Allocation to Schools</a:t>
            </a: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Where we were able to access relevant data, we find that the answer to the question of whether districts concentrated more funding on their highest-needs schools is: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It depends on the district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Some districts did allocate a larger share of their new money and staffing to the highest-needs schools while others did the opposite.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Our findings add urgency to a now-widespread call for districts to publicly report spending by school.</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Roza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Loudest Voices</a:t>
            </a: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On the superintendent survey,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more than half the respondents (55%) agree with the statement, “District engagement activities tend to be dominated by a few stakeholders and that impedes a balanced representation of stakeholders’ interests”</a:t>
            </a:r>
          </a:p>
          <a:p>
            <a:pPr marL="0" marR="0">
              <a:lnSpc>
                <a:spcPct val="107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u="none" kern="1200" dirty="0" smtClean="0">
                <a:solidFill>
                  <a:schemeClr val="tx1"/>
                </a:solidFill>
                <a:effectLst/>
                <a:latin typeface="+mn-lt"/>
                <a:ea typeface="+mn-ea"/>
                <a:cs typeface="+mn-cs"/>
              </a:rPr>
              <a:t>Restrictions</a:t>
            </a:r>
          </a:p>
          <a:p>
            <a:pPr marL="0" marR="0">
              <a:lnSpc>
                <a:spcPct val="107000"/>
              </a:lnSpc>
              <a:spcBef>
                <a:spcPts val="0"/>
              </a:spcBef>
              <a:spcAft>
                <a:spcPts val="0"/>
              </a:spcAft>
            </a:pPr>
            <a:r>
              <a:rPr lang="en-US" sz="1200" u="sng" kern="1200" dirty="0" smtClean="0">
                <a:solidFill>
                  <a:schemeClr val="tx1"/>
                </a:solidFill>
                <a:effectLst/>
                <a:latin typeface="+mn-lt"/>
                <a:ea typeface="+mn-ea"/>
                <a:cs typeface="+mn-cs"/>
              </a:rPr>
              <a:t>Perceived restrictions on the use of supplemental and concentration funds, which attenuate the possible benefits of LCFF for creating coherence. These perceptions vary significantly by district</a:t>
            </a:r>
          </a:p>
          <a:p>
            <a:pPr marL="0" marR="0">
              <a:lnSpc>
                <a:spcPct val="107000"/>
              </a:lnSpc>
              <a:spcBef>
                <a:spcPts val="0"/>
              </a:spcBef>
              <a:spcAft>
                <a:spcPts val="0"/>
              </a:spcAft>
            </a:pPr>
            <a:endParaRPr lang="en-US" sz="1200" u="sng" kern="1200" dirty="0" smtClean="0">
              <a:solidFill>
                <a:schemeClr val="tx1"/>
              </a:solidFill>
              <a:effectLst/>
              <a:latin typeface="+mn-lt"/>
              <a:ea typeface="+mn-ea"/>
              <a:cs typeface="+mn-cs"/>
            </a:endParaRP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District officials believed that the state would eventually ask them how they spent their supplemental and concentration dollars.</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As a result, district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officials worried that their new fiscal flexibility was temporary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One district official estimated that only 4% of their students’ families either attended a community meeting or completed a survey (A Preliminary Analysis of California’s New Local Control Funding Formula</a:t>
            </a:r>
            <a:endParaRPr lang="en-US" sz="1200" u="sng" kern="1200" dirty="0" smtClean="0">
              <a:solidFill>
                <a:schemeClr val="tx1"/>
              </a:solidFill>
              <a:effectLst/>
              <a:latin typeface="+mn-lt"/>
              <a:ea typeface="+mn-ea"/>
              <a:cs typeface="+mn-cs"/>
            </a:endParaRPr>
          </a:p>
          <a:p>
            <a:pPr marL="0" marR="0">
              <a:lnSpc>
                <a:spcPct val="107000"/>
              </a:lnSpc>
              <a:spcBef>
                <a:spcPts val="0"/>
              </a:spcBef>
              <a:spcAft>
                <a:spcPts val="0"/>
              </a:spcAft>
            </a:pPr>
            <a:endParaRPr lang="en-US" sz="1200" b="1" u="none" kern="1200" dirty="0" smtClean="0">
              <a:solidFill>
                <a:schemeClr val="tx1"/>
              </a:solidFill>
              <a:effectLst/>
              <a:latin typeface="+mn-lt"/>
              <a:ea typeface="+mn-ea"/>
              <a:cs typeface="+mn-cs"/>
            </a:endParaRPr>
          </a:p>
          <a:p>
            <a:pPr marL="0" marR="0">
              <a:lnSpc>
                <a:spcPct val="107000"/>
              </a:lnSpc>
              <a:spcBef>
                <a:spcPts val="0"/>
              </a:spcBef>
              <a:spcAft>
                <a:spcPts val="0"/>
              </a:spcAft>
            </a:pPr>
            <a:r>
              <a:rPr lang="en-US" sz="1200" b="1" u="none" kern="1200" dirty="0" smtClean="0">
                <a:solidFill>
                  <a:schemeClr val="tx1"/>
                </a:solidFill>
                <a:effectLst/>
                <a:latin typeface="+mn-lt"/>
                <a:ea typeface="+mn-ea"/>
                <a:cs typeface="+mn-cs"/>
              </a:rPr>
              <a:t>LCAP</a:t>
            </a:r>
          </a:p>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LCAP is meant to demonstrate ‘due diligence’ to assess and meet needs but it’s become too much of a compliance document—too much about dotting all the i’s and crossing all the t’s.</a:t>
            </a:r>
          </a:p>
          <a:p>
            <a:pPr marL="0" marR="0">
              <a:lnSpc>
                <a:spcPct val="107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Capacity Building </a:t>
            </a:r>
          </a:p>
          <a:p>
            <a:pPr marL="0" marR="0">
              <a:lnSpc>
                <a:spcPct val="107000"/>
              </a:lnSpc>
              <a:spcBef>
                <a:spcPts val="0"/>
              </a:spcBef>
              <a:spcAft>
                <a:spcPts val="0"/>
              </a:spcAft>
            </a:pPr>
            <a:r>
              <a:rPr lang="en-US" sz="1200" u="sng" kern="1200" dirty="0" smtClean="0">
                <a:solidFill>
                  <a:schemeClr val="tx1"/>
                </a:solidFill>
                <a:effectLst/>
                <a:latin typeface="+mn-lt"/>
                <a:ea typeface="+mn-ea"/>
                <a:cs typeface="+mn-cs"/>
              </a:rPr>
              <a:t>We found that district officials had varying levels of capacity to perform their responsibilities under the LCFF, and we believe that the responsibility of improving student outcomes still largely depends on the capacities of district officials and their local communities</a:t>
            </a:r>
            <a:endParaRPr lang="en-US" sz="1200" kern="1200" dirty="0" smtClean="0">
              <a:solidFill>
                <a:schemeClr val="tx1"/>
              </a:solidFill>
              <a:effectLst/>
              <a:latin typeface="+mn-lt"/>
              <a:ea typeface="+mn-ea"/>
              <a:cs typeface="+mn-cs"/>
            </a:endParaRPr>
          </a:p>
          <a:p>
            <a:pPr marL="0" marR="0">
              <a:lnSpc>
                <a:spcPct val="107000"/>
              </a:lnSpc>
              <a:spcBef>
                <a:spcPts val="0"/>
              </a:spcBef>
              <a:spcAft>
                <a:spcPts val="0"/>
              </a:spcAft>
            </a:pPr>
            <a:endParaRPr lang="en-US" sz="1200" u="sng" kern="1200" dirty="0" smtClean="0">
              <a:solidFill>
                <a:schemeClr val="tx1"/>
              </a:solidFill>
              <a:effectLst/>
              <a:latin typeface="+mn-lt"/>
              <a:ea typeface="+mn-ea"/>
              <a:cs typeface="+mn-cs"/>
            </a:endParaRPr>
          </a:p>
          <a:p>
            <a:pPr marL="0" marR="0">
              <a:lnSpc>
                <a:spcPct val="107000"/>
              </a:lnSpc>
              <a:spcBef>
                <a:spcPts val="0"/>
              </a:spcBef>
              <a:spcAft>
                <a:spcPts val="0"/>
              </a:spcAft>
            </a:pPr>
            <a:r>
              <a:rPr lang="en-US" sz="1200" u="sng" kern="1200" dirty="0" smtClean="0">
                <a:solidFill>
                  <a:schemeClr val="tx1"/>
                </a:solidFill>
                <a:effectLst/>
                <a:latin typeface="+mn-lt"/>
                <a:ea typeface="+mn-ea"/>
                <a:cs typeface="+mn-cs"/>
              </a:rPr>
              <a:t>Other budget directors, although they supported the idea of increased fiscal flexibility, found the new changes to be daunting, particularly in the first year of implementation. One superintendent explained that although budget directors did not like categorical funding, they at least understood it, whereas the LCFF required districts to decide how to allocate resources that were once restricted, necessitating a budget process that differed from the way it has been done for the past 40 years. This superintendent noted that the LCFF was not a typical change, such as a change in textbooks, but was instead a “fundamental shift.” Similarly, other respondents referred to the LCFF as a “culture change,” “mind shift,” and “paradigm shift.” (A Preliminary Analysis of California’s New Local Control Funding Formula)</a:t>
            </a:r>
          </a:p>
          <a:p>
            <a:pPr marL="0" marR="0">
              <a:lnSpc>
                <a:spcPct val="107000"/>
              </a:lnSpc>
              <a:spcBef>
                <a:spcPts val="0"/>
              </a:spcBef>
              <a:spcAft>
                <a:spcPts val="0"/>
              </a:spcAft>
            </a:pPr>
            <a:endParaRPr lang="en-US" sz="1200" u="sng" kern="1200" dirty="0" smtClean="0">
              <a:solidFill>
                <a:schemeClr val="tx1"/>
              </a:solidFill>
              <a:effectLst/>
              <a:latin typeface="+mn-lt"/>
              <a:ea typeface="+mn-ea"/>
              <a:cs typeface="+mn-cs"/>
            </a:endParaRPr>
          </a:p>
          <a:p>
            <a:pPr marL="0" marR="0">
              <a:lnSpc>
                <a:spcPct val="107000"/>
              </a:lnSpc>
              <a:spcBef>
                <a:spcPts val="0"/>
              </a:spcBef>
              <a:spcAft>
                <a:spcPts val="0"/>
              </a:spcAft>
            </a:pPr>
            <a:endParaRPr lang="en-US" sz="1200" u="sng" kern="1200" dirty="0" smtClean="0">
              <a:solidFill>
                <a:schemeClr val="tx1"/>
              </a:solidFill>
              <a:effectLst/>
              <a:latin typeface="+mn-lt"/>
              <a:ea typeface="+mn-ea"/>
              <a:cs typeface="+mn-cs"/>
            </a:endParaRPr>
          </a:p>
          <a:p>
            <a:pPr marL="0" marR="0">
              <a:lnSpc>
                <a:spcPct val="107000"/>
              </a:lnSpc>
              <a:spcBef>
                <a:spcPts val="0"/>
              </a:spcBef>
              <a:spcAft>
                <a:spcPts val="0"/>
              </a:spcAft>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43</a:t>
            </a:fld>
            <a:endParaRPr lang="en-US" dirty="0"/>
          </a:p>
        </p:txBody>
      </p:sp>
    </p:spTree>
    <p:extLst>
      <p:ext uri="{BB962C8B-B14F-4D97-AF65-F5344CB8AC3E}">
        <p14:creationId xmlns:p14="http://schemas.microsoft.com/office/powerpoint/2010/main" val="3224112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encourage</a:t>
            </a:r>
            <a:r>
              <a:rPr lang="en-US" baseline="0" dirty="0" smtClean="0"/>
              <a:t> policymakers to streamline funding as much as possible, but there might be instances where it’s necessary to keep an allocation as a categorical. </a:t>
            </a:r>
          </a:p>
          <a:p>
            <a:endParaRPr lang="en-US" baseline="0" dirty="0" smtClean="0"/>
          </a:p>
          <a:p>
            <a:r>
              <a:rPr lang="en-US" baseline="0" dirty="0" smtClean="0"/>
              <a:t>The transition should be as quick as possible, but the reality is that there might need to be an adjustment period. Ensure hold harmless provisions don’t exist in perpetuity. </a:t>
            </a:r>
          </a:p>
          <a:p>
            <a:endParaRPr lang="en-US" baseline="0" dirty="0" smtClean="0"/>
          </a:p>
          <a:p>
            <a:r>
              <a:rPr lang="en-US" baseline="0" dirty="0" smtClean="0"/>
              <a:t>Might be a good time to evaluate categories and weights by engaging key education stakeholders. Great opportunity to make funding more strategic. </a:t>
            </a:r>
          </a:p>
          <a:p>
            <a:endParaRPr lang="en-US" baseline="0" dirty="0" smtClean="0"/>
          </a:p>
          <a:p>
            <a:r>
              <a:rPr lang="en-US" baseline="0" dirty="0" smtClean="0"/>
              <a:t>Not necessary, but a one consideration is how to get dollars not only to the district level, but also the school level. Lots of benefits in putting school leaders in charge over spending decisions—in most districts they only have about 8% control over operating dollars. Many districts across the country are transitioning to weighted-student funding systems that allocate dollars equitably and give principals more say—typically in the 40-50% range, much higher than most.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45</a:t>
            </a:fld>
            <a:endParaRPr lang="en-US" dirty="0"/>
          </a:p>
        </p:txBody>
      </p:sp>
    </p:spTree>
    <p:extLst>
      <p:ext uri="{BB962C8B-B14F-4D97-AF65-F5344CB8AC3E}">
        <p14:creationId xmlns:p14="http://schemas.microsoft.com/office/powerpoint/2010/main" val="277325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reports will help highlight spending trends and potential problems with school-level funding equity. </a:t>
            </a:r>
          </a:p>
          <a:p>
            <a:endParaRPr lang="en-US" baseline="0" dirty="0" smtClean="0"/>
          </a:p>
          <a:p>
            <a:r>
              <a:rPr lang="en-US" baseline="0" dirty="0" smtClean="0"/>
              <a:t>More than just accountability: district and school officials can use these data as a tool to improve.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46</a:t>
            </a:fld>
            <a:endParaRPr lang="en-US" dirty="0"/>
          </a:p>
        </p:txBody>
      </p:sp>
    </p:spTree>
    <p:extLst>
      <p:ext uri="{BB962C8B-B14F-4D97-AF65-F5344CB8AC3E}">
        <p14:creationId xmlns:p14="http://schemas.microsoft.com/office/powerpoint/2010/main" val="1594105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Texas you can also see similar reports at the school level.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47</a:t>
            </a:fld>
            <a:endParaRPr lang="en-US" dirty="0"/>
          </a:p>
        </p:txBody>
      </p:sp>
    </p:spTree>
    <p:extLst>
      <p:ext uri="{BB962C8B-B14F-4D97-AF65-F5344CB8AC3E}">
        <p14:creationId xmlns:p14="http://schemas.microsoft.com/office/powerpoint/2010/main" val="582923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Texas, you can also see similar</a:t>
            </a:r>
            <a:r>
              <a:rPr lang="en-US" baseline="0" dirty="0" smtClean="0"/>
              <a:t> reports at the school level.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48</a:t>
            </a:fld>
            <a:endParaRPr lang="en-US" dirty="0"/>
          </a:p>
        </p:txBody>
      </p:sp>
    </p:spTree>
    <p:extLst>
      <p:ext uri="{BB962C8B-B14F-4D97-AF65-F5344CB8AC3E}">
        <p14:creationId xmlns:p14="http://schemas.microsoft.com/office/powerpoint/2010/main" val="2826948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Edunomics</a:t>
            </a:r>
            <a:r>
              <a:rPr lang="en-US" baseline="0" dirty="0" smtClean="0"/>
              <a:t> Lab recommends this type of view as a “baseline” to report school-level expenditures. </a:t>
            </a:r>
          </a:p>
          <a:p>
            <a:endParaRPr lang="en-US" baseline="0" dirty="0" smtClean="0"/>
          </a:p>
          <a:p>
            <a:r>
              <a:rPr lang="en-US" baseline="0" dirty="0" smtClean="0"/>
              <a:t>Sometimes schools in low-income communities don’t always get their fair share of dollars. Many district officials, including board members, remain unaware of these spending patterns that can shortchange schools by up to a $1M.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49</a:t>
            </a:fld>
            <a:endParaRPr lang="en-US" dirty="0"/>
          </a:p>
        </p:txBody>
      </p:sp>
    </p:spTree>
    <p:extLst>
      <p:ext uri="{BB962C8B-B14F-4D97-AF65-F5344CB8AC3E}">
        <p14:creationId xmlns:p14="http://schemas.microsoft.com/office/powerpoint/2010/main" val="235690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4</a:t>
            </a:fld>
            <a:endParaRPr lang="en-US" dirty="0"/>
          </a:p>
        </p:txBody>
      </p:sp>
    </p:spTree>
    <p:extLst>
      <p:ext uri="{BB962C8B-B14F-4D97-AF65-F5344CB8AC3E}">
        <p14:creationId xmlns:p14="http://schemas.microsoft.com/office/powerpoint/2010/main" val="11745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you can</a:t>
            </a:r>
            <a:r>
              <a:rPr lang="en-US" baseline="0" dirty="0" smtClean="0"/>
              <a:t> make the data come to life with graphs, charts, dynamic tables, etc. </a:t>
            </a:r>
          </a:p>
          <a:p>
            <a:r>
              <a:rPr lang="en-US" baseline="0" dirty="0" smtClean="0"/>
              <a:t>States must go above and beyond ESSA’s baseline requirements to get the most of the data. You can even pair it with academic outcomes.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50</a:t>
            </a:fld>
            <a:endParaRPr lang="en-US" dirty="0"/>
          </a:p>
        </p:txBody>
      </p:sp>
    </p:spTree>
    <p:extLst>
      <p:ext uri="{BB962C8B-B14F-4D97-AF65-F5344CB8AC3E}">
        <p14:creationId xmlns:p14="http://schemas.microsoft.com/office/powerpoint/2010/main" val="3281440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51</a:t>
            </a:fld>
            <a:endParaRPr lang="en-US" dirty="0"/>
          </a:p>
        </p:txBody>
      </p:sp>
    </p:spTree>
    <p:extLst>
      <p:ext uri="{BB962C8B-B14F-4D97-AF65-F5344CB8AC3E}">
        <p14:creationId xmlns:p14="http://schemas.microsoft.com/office/powerpoint/2010/main" val="4163518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funds used to supplement schools with losses under WSF would be generated from the additional dollars that schools with gains would have received.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schools that would gain funding through WSF would have these phased in during the same period of time and at the same percentages.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during the 2007–08 school year, the BOE decided to accelerate the phase-in by adopting the COW recommendation to implement the WSF fully in the 2008–09 school year </a:t>
            </a:r>
            <a:r>
              <a:rPr lang="en-US" sz="1200" u="sng" kern="1200" dirty="0" smtClean="0">
                <a:solidFill>
                  <a:schemeClr val="tx1"/>
                </a:solidFill>
                <a:effectLst/>
                <a:latin typeface="+mn-lt"/>
                <a:ea typeface="+mn-ea"/>
                <a:cs typeface="+mn-cs"/>
              </a:rPr>
              <a:t>and protected schools only against losses caused by enrollment decreases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To this end, in 2008–09, a loss threshold was established to ensure that no school lost more than 4.00 percent annually </a:t>
            </a:r>
            <a:r>
              <a:rPr lang="en-US" sz="1200" kern="1200" dirty="0" smtClean="0">
                <a:solidFill>
                  <a:schemeClr val="tx1"/>
                </a:solidFill>
                <a:effectLst/>
                <a:latin typeface="+mn-lt"/>
                <a:ea typeface="+mn-ea"/>
                <a:cs typeface="+mn-cs"/>
              </a:rPr>
              <a:t>because of enrollment shifts. In 2009–10, it was determined that the total cost of these adjustments should not exceed 1.50 percent of the total WSF appropriation and that the loss threshold must adjust accordingly. The loss thresholds that resulted from these policy changes were as follows: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2008–09: 4.00 percent</a:t>
            </a:r>
          </a:p>
          <a:p>
            <a:r>
              <a:rPr lang="en-US" sz="1200" kern="1200" dirty="0" smtClean="0">
                <a:solidFill>
                  <a:schemeClr val="tx1"/>
                </a:solidFill>
                <a:effectLst/>
                <a:latin typeface="+mn-lt"/>
                <a:ea typeface="+mn-ea"/>
                <a:cs typeface="+mn-cs"/>
              </a:rPr>
              <a:t>2009–10: 6.82 percent</a:t>
            </a:r>
          </a:p>
          <a:p>
            <a:r>
              <a:rPr lang="en-US" sz="1200" kern="1200" dirty="0" smtClean="0">
                <a:solidFill>
                  <a:schemeClr val="tx1"/>
                </a:solidFill>
                <a:effectLst/>
                <a:latin typeface="+mn-lt"/>
                <a:ea typeface="+mn-ea"/>
                <a:cs typeface="+mn-cs"/>
              </a:rPr>
              <a:t>2010–11: 3.07 percent</a:t>
            </a:r>
          </a:p>
          <a:p>
            <a:r>
              <a:rPr lang="en-US" sz="1200" kern="1200" dirty="0" smtClean="0">
                <a:solidFill>
                  <a:schemeClr val="tx1"/>
                </a:solidFill>
                <a:effectLst/>
                <a:latin typeface="+mn-lt"/>
                <a:ea typeface="+mn-ea"/>
                <a:cs typeface="+mn-cs"/>
              </a:rPr>
              <a:t>2011–12: 7.41 percent</a:t>
            </a:r>
          </a:p>
          <a:p>
            <a:r>
              <a:rPr lang="en-US" sz="1200" kern="1200" dirty="0" smtClean="0">
                <a:solidFill>
                  <a:schemeClr val="tx1"/>
                </a:solidFill>
                <a:effectLst/>
                <a:latin typeface="+mn-lt"/>
                <a:ea typeface="+mn-ea"/>
                <a:cs typeface="+mn-cs"/>
              </a:rPr>
              <a:t>2012–13: Loss thresholds were eliminated</a:t>
            </a:r>
          </a:p>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54</a:t>
            </a:fld>
            <a:endParaRPr lang="en-US" dirty="0"/>
          </a:p>
        </p:txBody>
      </p:sp>
    </p:spTree>
    <p:extLst>
      <p:ext uri="{BB962C8B-B14F-4D97-AF65-F5344CB8AC3E}">
        <p14:creationId xmlns:p14="http://schemas.microsoft.com/office/powerpoint/2010/main" val="1740929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Revenue source</a:t>
            </a:r>
            <a:r>
              <a:rPr lang="en-US" baseline="0" dirty="0" smtClean="0"/>
              <a:t> by state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56</a:t>
            </a:fld>
            <a:endParaRPr lang="en-US" dirty="0"/>
          </a:p>
        </p:txBody>
      </p:sp>
    </p:spTree>
    <p:extLst>
      <p:ext uri="{BB962C8B-B14F-4D97-AF65-F5344CB8AC3E}">
        <p14:creationId xmlns:p14="http://schemas.microsoft.com/office/powerpoint/2010/main" val="1306055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dollars are allocated at two levels. </a:t>
            </a:r>
          </a:p>
          <a:p>
            <a:endParaRPr lang="en-US" dirty="0" smtClean="0"/>
          </a:p>
          <a:p>
            <a:r>
              <a:rPr lang="en-US" dirty="0" smtClean="0"/>
              <a:t>Policymakers</a:t>
            </a:r>
            <a:r>
              <a:rPr lang="en-US" baseline="0" dirty="0" smtClean="0"/>
              <a:t> shouldn’t ignore district allocation practices. </a:t>
            </a:r>
          </a:p>
          <a:p>
            <a:endParaRPr lang="en-US" baseline="0" dirty="0" smtClean="0"/>
          </a:p>
          <a:p>
            <a:r>
              <a:rPr lang="en-US" baseline="0" dirty="0" smtClean="0"/>
              <a:t>In today’s session we’ll discuss the problems and opportunities for reform at both levels.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58</a:t>
            </a:fld>
            <a:endParaRPr lang="en-US" dirty="0"/>
          </a:p>
        </p:txBody>
      </p:sp>
    </p:spTree>
    <p:extLst>
      <p:ext uri="{BB962C8B-B14F-4D97-AF65-F5344CB8AC3E}">
        <p14:creationId xmlns:p14="http://schemas.microsoft.com/office/powerpoint/2010/main" val="3991830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when a school finance system is broken then education dollars aren’t productive. </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59</a:t>
            </a:fld>
            <a:endParaRPr lang="en-US" dirty="0"/>
          </a:p>
        </p:txBody>
      </p:sp>
    </p:spTree>
    <p:extLst>
      <p:ext uri="{BB962C8B-B14F-4D97-AF65-F5344CB8AC3E}">
        <p14:creationId xmlns:p14="http://schemas.microsoft.com/office/powerpoint/2010/main" val="939813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60</a:t>
            </a:fld>
            <a:endParaRPr lang="en-US" dirty="0"/>
          </a:p>
        </p:txBody>
      </p:sp>
    </p:spTree>
    <p:extLst>
      <p:ext uri="{BB962C8B-B14F-4D97-AF65-F5344CB8AC3E}">
        <p14:creationId xmlns:p14="http://schemas.microsoft.com/office/powerpoint/2010/main" val="344110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lens from which to view school finance systems, which</a:t>
            </a:r>
            <a:r>
              <a:rPr lang="en-US" baseline="0" dirty="0" smtClean="0"/>
              <a:t> are inter-related. Today I will focus on the allocation aspect and briefly touch upon the others. </a:t>
            </a:r>
          </a:p>
          <a:p>
            <a:endParaRPr lang="en-US" dirty="0" smtClean="0"/>
          </a:p>
          <a:p>
            <a:r>
              <a:rPr lang="en-US" dirty="0" smtClean="0"/>
              <a:t>Allocation</a:t>
            </a:r>
            <a:r>
              <a:rPr lang="en-US" baseline="0" dirty="0" smtClean="0"/>
              <a:t> affects both equity and autonomy. </a:t>
            </a:r>
          </a:p>
          <a:p>
            <a:r>
              <a:rPr lang="en-US" baseline="0" dirty="0" smtClean="0"/>
              <a:t>Equalization affects equity. </a:t>
            </a:r>
          </a:p>
          <a:p>
            <a:r>
              <a:rPr lang="en-US" baseline="0" dirty="0" smtClean="0"/>
              <a:t>Transparency can shine light on both problems and good practices and be used as a tool for district officials, board members, state officials, etc.</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6</a:t>
            </a:fld>
            <a:endParaRPr lang="en-US" dirty="0"/>
          </a:p>
        </p:txBody>
      </p:sp>
    </p:spTree>
    <p:extLst>
      <p:ext uri="{BB962C8B-B14F-4D97-AF65-F5344CB8AC3E}">
        <p14:creationId xmlns:p14="http://schemas.microsoft.com/office/powerpoint/2010/main" val="25078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different ways to categorize</a:t>
            </a:r>
            <a:r>
              <a:rPr lang="en-US" baseline="0" dirty="0" smtClean="0"/>
              <a:t> school finance systems. </a:t>
            </a:r>
            <a:endParaRPr lang="en-US" dirty="0" smtClean="0"/>
          </a:p>
          <a:p>
            <a:endParaRPr lang="en-US" dirty="0" smtClean="0"/>
          </a:p>
          <a:p>
            <a:r>
              <a:rPr lang="en-US" dirty="0" smtClean="0"/>
              <a:t>Student: Estimate a foundation</a:t>
            </a:r>
            <a:r>
              <a:rPr lang="en-US" baseline="0" dirty="0" smtClean="0"/>
              <a:t> amount for an </a:t>
            </a:r>
            <a:r>
              <a:rPr lang="en-US" dirty="0" smtClean="0"/>
              <a:t>average pupil and then adjust that amount for student</a:t>
            </a:r>
            <a:r>
              <a:rPr lang="en-US" baseline="0" dirty="0" smtClean="0"/>
              <a:t> characteristics/need. </a:t>
            </a:r>
            <a:endParaRPr lang="en-US" dirty="0" smtClean="0"/>
          </a:p>
          <a:p>
            <a:r>
              <a:rPr lang="en-US" dirty="0" smtClean="0"/>
              <a:t>Resource:</a:t>
            </a:r>
            <a:r>
              <a:rPr lang="en-US" baseline="0" dirty="0" smtClean="0"/>
              <a:t> D</a:t>
            </a:r>
            <a:r>
              <a:rPr lang="en-US" dirty="0" smtClean="0"/>
              <a:t>riven by estimated cost of particular inputs (salaries, supplies,</a:t>
            </a:r>
            <a:r>
              <a:rPr lang="en-US" baseline="0" dirty="0" smtClean="0"/>
              <a:t> </a:t>
            </a:r>
            <a:r>
              <a:rPr lang="en-US" dirty="0" smtClean="0"/>
              <a:t>etc.).</a:t>
            </a:r>
          </a:p>
          <a:p>
            <a:r>
              <a:rPr lang="en-US" dirty="0" smtClean="0"/>
              <a:t>Program:</a:t>
            </a:r>
            <a:r>
              <a:rPr lang="en-US" baseline="0" dirty="0" smtClean="0"/>
              <a:t> Allocations</a:t>
            </a:r>
            <a:r>
              <a:rPr lang="en-US" dirty="0" smtClean="0"/>
              <a:t> restricted to particular programs.</a:t>
            </a: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7</a:t>
            </a:fld>
            <a:endParaRPr lang="en-US" dirty="0"/>
          </a:p>
        </p:txBody>
      </p:sp>
    </p:spTree>
    <p:extLst>
      <p:ext uri="{BB962C8B-B14F-4D97-AF65-F5344CB8AC3E}">
        <p14:creationId xmlns:p14="http://schemas.microsoft.com/office/powerpoint/2010/main" val="305990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trend is for states to</a:t>
            </a:r>
            <a:r>
              <a:rPr lang="en-US" baseline="0" dirty="0" smtClean="0"/>
              <a:t> move toward student-based systems</a:t>
            </a:r>
          </a:p>
          <a:p>
            <a:r>
              <a:rPr lang="en-US" baseline="0" dirty="0" smtClean="0"/>
              <a:t>-States such as GA, LA, MS, NC, NV, IL, TN have recently or are currently evaluating potential reforms. </a:t>
            </a:r>
          </a:p>
          <a:p>
            <a:endParaRPr lang="en-US" baseline="0" dirty="0" smtClean="0"/>
          </a:p>
          <a:p>
            <a:r>
              <a:rPr lang="en-US" baseline="0" dirty="0" smtClean="0"/>
              <a:t>Student-based systems: </a:t>
            </a:r>
          </a:p>
          <a:p>
            <a:endParaRPr lang="en-US" baseline="0" dirty="0" smtClean="0"/>
          </a:p>
          <a:p>
            <a:pPr marL="228600" indent="-228600">
              <a:buAutoNum type="arabicParenR"/>
            </a:pPr>
            <a:r>
              <a:rPr lang="en-US" baseline="0" dirty="0" smtClean="0"/>
              <a:t>Tend to be more flexible.  </a:t>
            </a:r>
          </a:p>
          <a:p>
            <a:pPr marL="228600" indent="-228600">
              <a:buAutoNum type="arabicParenR"/>
            </a:pPr>
            <a:r>
              <a:rPr lang="en-US" dirty="0" smtClean="0"/>
              <a:t>Calculations are clear and transparent.</a:t>
            </a:r>
            <a:r>
              <a:rPr lang="en-US" baseline="0" dirty="0" smtClean="0"/>
              <a:t> </a:t>
            </a:r>
          </a:p>
          <a:p>
            <a:pPr marL="228600" indent="-228600">
              <a:buAutoNum type="arabicParenR"/>
            </a:pPr>
            <a:r>
              <a:rPr lang="en-US" baseline="0" dirty="0" smtClean="0"/>
              <a:t>Responsive to changing in student demographics. </a:t>
            </a:r>
          </a:p>
          <a:p>
            <a:pPr marL="228600" indent="-228600">
              <a:buAutoNum type="arabicParenR"/>
            </a:pPr>
            <a:r>
              <a:rPr lang="en-US" baseline="0" dirty="0" smtClean="0"/>
              <a:t>Responsive to evolving local needs. </a:t>
            </a:r>
          </a:p>
          <a:p>
            <a:pPr marL="0" indent="0">
              <a:buNone/>
            </a:pPr>
            <a:endParaRPr lang="en-US" baseline="0" dirty="0" smtClean="0"/>
          </a:p>
          <a:p>
            <a:pPr marL="0" indent="0">
              <a:buNone/>
            </a:pPr>
            <a:r>
              <a:rPr lang="en-US" baseline="0" dirty="0" smtClean="0"/>
              <a:t>Resource-based </a:t>
            </a:r>
          </a:p>
          <a:p>
            <a:pPr marL="228600" indent="-228600">
              <a:buAutoNum type="arabicParenR"/>
            </a:pPr>
            <a:r>
              <a:rPr lang="en-US" baseline="0" dirty="0" smtClean="0"/>
              <a:t>Tend to represent “frozen in time” vision of education.</a:t>
            </a:r>
          </a:p>
          <a:p>
            <a:pPr marL="228600" indent="-228600">
              <a:buAutoNum type="arabicParenR"/>
            </a:pPr>
            <a:r>
              <a:rPr lang="en-US" baseline="0" dirty="0" smtClean="0"/>
              <a:t>Often come with strings attached. </a:t>
            </a:r>
          </a:p>
          <a:p>
            <a:pPr marL="228600" indent="-228600">
              <a:buAutoNum type="arabicParenR"/>
            </a:pPr>
            <a:r>
              <a:rPr lang="en-US" baseline="0" dirty="0" smtClean="0"/>
              <a:t>Can be inequitable (e.g. staffing position allocations) </a:t>
            </a:r>
          </a:p>
          <a:p>
            <a:pPr marL="0" indent="0">
              <a:buNone/>
            </a:pPr>
            <a:endParaRPr lang="en-US" baseline="0" dirty="0" smtClean="0"/>
          </a:p>
          <a:p>
            <a:pPr marL="0" indent="0">
              <a:buNone/>
            </a:pPr>
            <a:r>
              <a:rPr lang="en-US" baseline="0" dirty="0" smtClean="0"/>
              <a:t>Program-based </a:t>
            </a:r>
          </a:p>
          <a:p>
            <a:pPr marL="0" indent="0">
              <a:buNone/>
            </a:pPr>
            <a:r>
              <a:rPr lang="en-US" baseline="0" dirty="0" smtClean="0"/>
              <a:t>1) Tend to be the least responsive/flexible way to fund education. </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8</a:t>
            </a:fld>
            <a:endParaRPr lang="en-US" dirty="0"/>
          </a:p>
        </p:txBody>
      </p:sp>
    </p:spTree>
    <p:extLst>
      <p:ext uri="{BB962C8B-B14F-4D97-AF65-F5344CB8AC3E}">
        <p14:creationId xmlns:p14="http://schemas.microsoft.com/office/powerpoint/2010/main" val="269801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good news</a:t>
            </a:r>
            <a:r>
              <a:rPr lang="en-US" baseline="0" dirty="0" smtClean="0"/>
              <a:t> is that a mechanism to deliver state education dollars already exists within South Carolina’s Education Finance Act. This delivers about 38% of state education revenue. </a:t>
            </a:r>
          </a:p>
          <a:p>
            <a:endParaRPr lang="en-US" baseline="0" dirty="0" smtClean="0"/>
          </a:p>
          <a:p>
            <a:r>
              <a:rPr lang="en-US" baseline="0" dirty="0" smtClean="0"/>
              <a:t>The Education Improvement Act and Restricted State funding combine for about the same—38%. </a:t>
            </a:r>
          </a:p>
        </p:txBody>
      </p:sp>
      <p:sp>
        <p:nvSpPr>
          <p:cNvPr id="4" name="Slide Number Placeholder 3"/>
          <p:cNvSpPr>
            <a:spLocks noGrp="1"/>
          </p:cNvSpPr>
          <p:nvPr>
            <p:ph type="sldNum" sz="quarter" idx="10"/>
          </p:nvPr>
        </p:nvSpPr>
        <p:spPr/>
        <p:txBody>
          <a:bodyPr/>
          <a:lstStyle/>
          <a:p>
            <a:fld id="{28D1BD3F-7FC6-4D46-BFD7-875AA1307A33}" type="slidenum">
              <a:rPr lang="en-US" smtClean="0"/>
              <a:t>9</a:t>
            </a:fld>
            <a:endParaRPr lang="en-US" dirty="0"/>
          </a:p>
        </p:txBody>
      </p:sp>
    </p:spTree>
    <p:extLst>
      <p:ext uri="{BB962C8B-B14F-4D97-AF65-F5344CB8AC3E}">
        <p14:creationId xmlns:p14="http://schemas.microsoft.com/office/powerpoint/2010/main" val="5658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EIA and Restricted</a:t>
            </a:r>
            <a:r>
              <a:rPr lang="en-US" baseline="0" dirty="0" smtClean="0"/>
              <a:t> state funding are separate categorical allotments that:</a:t>
            </a:r>
          </a:p>
          <a:p>
            <a:endParaRPr lang="en-US" baseline="0" dirty="0" smtClean="0"/>
          </a:p>
          <a:p>
            <a:pPr marL="228600" indent="-228600">
              <a:buAutoNum type="arabicParenR"/>
            </a:pPr>
            <a:r>
              <a:rPr lang="en-US" baseline="0" dirty="0" smtClean="0"/>
              <a:t>Have their own allocation methodologies, </a:t>
            </a:r>
          </a:p>
          <a:p>
            <a:pPr marL="228600" indent="-228600">
              <a:buAutoNum type="arabicParenR"/>
            </a:pPr>
            <a:r>
              <a:rPr lang="en-US" baseline="0" dirty="0" smtClean="0"/>
              <a:t>Have their own set of rules and restrictions, and </a:t>
            </a:r>
          </a:p>
          <a:p>
            <a:pPr marL="228600" indent="-228600">
              <a:buAutoNum type="arabicParenR"/>
            </a:pPr>
            <a:r>
              <a:rPr lang="en-US" baseline="0" dirty="0" smtClean="0"/>
              <a:t>Appear to live outside of the equalization formula. </a:t>
            </a:r>
          </a:p>
          <a:p>
            <a:pPr marL="228600" indent="-228600">
              <a:buAutoNum type="arabicParenR"/>
            </a:pPr>
            <a:endParaRPr lang="en-US" baseline="0" dirty="0" smtClean="0"/>
          </a:p>
          <a:p>
            <a:pPr marL="0" indent="0">
              <a:buNone/>
            </a:pPr>
            <a:r>
              <a:rPr lang="en-US" baseline="0" dirty="0" smtClean="0"/>
              <a:t>Example: Aid to Districts, Technology </a:t>
            </a:r>
          </a:p>
          <a:p>
            <a:pPr marL="0" indent="0">
              <a:buNone/>
            </a:pPr>
            <a:r>
              <a:rPr lang="en-US" baseline="0" dirty="0" smtClean="0"/>
              <a:t>Guidelines</a:t>
            </a:r>
          </a:p>
          <a:p>
            <a:pPr marL="0" indent="0">
              <a:buNone/>
            </a:pPr>
            <a:r>
              <a:rPr lang="en-US" baseline="0" dirty="0" smtClean="0"/>
              <a:t>Funds may only be used for the following purposes: (1) To improve external connections to schools,</a:t>
            </a:r>
          </a:p>
          <a:p>
            <a:pPr marL="0" indent="0">
              <a:buNone/>
            </a:pPr>
            <a:r>
              <a:rPr lang="en-US" baseline="0" dirty="0" smtClean="0"/>
              <a:t>with a goal of reaching at least 100 kilobits per second, per student in each school by 2019; (2) To</a:t>
            </a:r>
          </a:p>
          <a:p>
            <a:pPr marL="0" indent="0">
              <a:buNone/>
            </a:pPr>
            <a:r>
              <a:rPr lang="en-US" baseline="0" dirty="0" smtClean="0"/>
              <a:t>improve internal connections within schools, with a goal of reaching at least 1 megabit per second,</a:t>
            </a:r>
          </a:p>
          <a:p>
            <a:pPr marL="0" indent="0">
              <a:buNone/>
            </a:pPr>
            <a:r>
              <a:rPr lang="en-US" baseline="0" dirty="0" smtClean="0"/>
              <a:t>per student in each school by 2019; (3) To develop or expand one-to-one computing initiatives; or (4)</a:t>
            </a:r>
          </a:p>
          <a:p>
            <a:pPr marL="0" indent="0">
              <a:buNone/>
            </a:pPr>
            <a:r>
              <a:rPr lang="en-US" baseline="0" dirty="0" smtClean="0"/>
              <a:t>with *prior permission of the K-12 Technology Initiative Committee, and if the district has completed</a:t>
            </a:r>
          </a:p>
          <a:p>
            <a:pPr marL="0" indent="0">
              <a:buNone/>
            </a:pPr>
            <a:r>
              <a:rPr lang="en-US" baseline="0" dirty="0" smtClean="0"/>
              <a:t>items (1) - (3), other technology-related uses.</a:t>
            </a:r>
          </a:p>
          <a:p>
            <a:pPr marL="0" indent="0">
              <a:buNone/>
            </a:pPr>
            <a:endParaRPr lang="en-US" baseline="0" dirty="0" smtClean="0"/>
          </a:p>
          <a:p>
            <a:pPr marL="0" indent="0">
              <a:buNone/>
            </a:pPr>
            <a:r>
              <a:rPr lang="en-US" baseline="0" dirty="0" smtClean="0"/>
              <a:t>The following steps should be followed in order to request permission to utilize funds for “other</a:t>
            </a:r>
          </a:p>
          <a:p>
            <a:pPr marL="0" indent="0">
              <a:buNone/>
            </a:pPr>
            <a:r>
              <a:rPr lang="en-US" baseline="0" dirty="0" smtClean="0"/>
              <a:t>technology-related uses.” XYZ</a:t>
            </a:r>
          </a:p>
          <a:p>
            <a:pPr marL="0" indent="0">
              <a:buNone/>
            </a:pPr>
            <a:endParaRPr lang="en-US" baseline="0" dirty="0" smtClean="0"/>
          </a:p>
          <a:p>
            <a:pPr marL="0" indent="0">
              <a:buNone/>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28D1BD3F-7FC6-4D46-BFD7-875AA1307A33}" type="slidenum">
              <a:rPr lang="en-US" smtClean="0"/>
              <a:t>11</a:t>
            </a:fld>
            <a:endParaRPr lang="en-US" dirty="0"/>
          </a:p>
        </p:txBody>
      </p:sp>
    </p:spTree>
    <p:extLst>
      <p:ext uri="{BB962C8B-B14F-4D97-AF65-F5344CB8AC3E}">
        <p14:creationId xmlns:p14="http://schemas.microsoft.com/office/powerpoint/2010/main" val="1644114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85282"/>
            <a:ext cx="7848600" cy="1927225"/>
          </a:xfrm>
          <a:prstGeom prst="rect">
            <a:avLst/>
          </a:prstGeom>
        </p:spPr>
        <p:txBody>
          <a:bodyPr anchor="b">
            <a:noAutofit/>
          </a:bodyPr>
          <a:lstStyle>
            <a:lvl1pPr>
              <a:defRPr sz="4400" cap="all" baseline="0">
                <a:solidFill>
                  <a:schemeClr val="bg1"/>
                </a:solidFill>
              </a:defRPr>
            </a:lvl1pPr>
          </a:lstStyle>
          <a:p>
            <a:r>
              <a:rPr lang="en-US" dirty="0"/>
              <a:t>Title</a:t>
            </a:r>
          </a:p>
        </p:txBody>
      </p:sp>
      <p:sp>
        <p:nvSpPr>
          <p:cNvPr id="3" name="Subtitle 2"/>
          <p:cNvSpPr>
            <a:spLocks noGrp="1"/>
          </p:cNvSpPr>
          <p:nvPr>
            <p:ph type="subTitle" idx="1" hasCustomPrompt="1"/>
          </p:nvPr>
        </p:nvSpPr>
        <p:spPr>
          <a:xfrm>
            <a:off x="685800" y="3318882"/>
            <a:ext cx="7848600" cy="1752600"/>
          </a:xfrm>
        </p:spPr>
        <p:txBody>
          <a:bodyPr/>
          <a:lstStyle>
            <a:lvl1pPr marL="0" indent="0" algn="l">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Prepared by:</a:t>
            </a:r>
          </a:p>
          <a:p>
            <a:r>
              <a:rPr lang="en-US" dirty="0"/>
              <a:t>[Month Day, Year]</a:t>
            </a:r>
          </a:p>
        </p:txBody>
      </p:sp>
      <p:sp>
        <p:nvSpPr>
          <p:cNvPr id="4" name="Date Placeholder 3"/>
          <p:cNvSpPr>
            <a:spLocks noGrp="1"/>
          </p:cNvSpPr>
          <p:nvPr>
            <p:ph type="dt" sz="half" idx="10"/>
          </p:nvPr>
        </p:nvSpPr>
        <p:spPr/>
        <p:txBody>
          <a:bodyPr/>
          <a:lstStyle>
            <a:lvl1pPr>
              <a:defRPr>
                <a:solidFill>
                  <a:schemeClr val="bg1"/>
                </a:solidFill>
              </a:defRPr>
            </a:lvl1pPr>
          </a:lstStyle>
          <a:p>
            <a:fld id="{5351AE51-B529-D443-A83D-1C8C8601AB83}" type="datetime4">
              <a:rPr lang="en-US" smtClean="0"/>
              <a:t>December 3, 2019</a:t>
            </a:fld>
            <a:endParaRPr lang="en-US" dirty="0"/>
          </a:p>
        </p:txBody>
      </p:sp>
      <p:sp>
        <p:nvSpPr>
          <p:cNvPr id="5" name="Footer Placeholder 4"/>
          <p:cNvSpPr>
            <a:spLocks noGrp="1"/>
          </p:cNvSpPr>
          <p:nvPr>
            <p:ph type="ftr" sz="quarter" idx="11"/>
          </p:nvPr>
        </p:nvSpPr>
        <p:spPr/>
        <p:txBody>
          <a:bodyPr/>
          <a:lstStyle/>
          <a:p>
            <a:r>
              <a:rPr lang="en-US"/>
              <a:t>[presenation subject]</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cxnSp>
        <p:nvCxnSpPr>
          <p:cNvPr id="8" name="Straight Connector 7"/>
          <p:cNvCxnSpPr/>
          <p:nvPr/>
        </p:nvCxnSpPr>
        <p:spPr>
          <a:xfrm>
            <a:off x="685800" y="3212202"/>
            <a:ext cx="7848600" cy="1588"/>
          </a:xfrm>
          <a:prstGeom prst="line">
            <a:avLst/>
          </a:prstGeom>
          <a:ln w="19050">
            <a:solidFill>
              <a:srgbClr val="FF6D2B"/>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 xmlns:a16="http://schemas.microsoft.com/office/drawing/2014/main" id="{2F4C450D-BCA7-F94C-97F3-9B0C753FFE7E}"/>
              </a:ext>
            </a:extLst>
          </p:cNvPr>
          <p:cNvPicPr>
            <a:picLocks noChangeAspect="1"/>
          </p:cNvPicPr>
          <p:nvPr userDrawn="1"/>
        </p:nvPicPr>
        <p:blipFill>
          <a:blip r:embed="rId3"/>
          <a:stretch>
            <a:fillRect/>
          </a:stretch>
        </p:blipFill>
        <p:spPr>
          <a:xfrm>
            <a:off x="6162040" y="5488877"/>
            <a:ext cx="2372360" cy="100567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362200"/>
            <a:ext cx="7772400" cy="2200275"/>
          </a:xfrm>
          <a:prstGeom prst="rect">
            <a:avLst/>
          </a:prstGeom>
        </p:spPr>
        <p:txBody>
          <a:bodyPr anchor="b">
            <a:normAutofit/>
          </a:bodyPr>
          <a:lstStyle>
            <a:lvl1pPr algn="l">
              <a:defRPr sz="4400" b="0" cap="all">
                <a:solidFill>
                  <a:schemeClr val="tx1"/>
                </a:solidFill>
                <a:latin typeface="Gill Sans MT" charset="0"/>
                <a:ea typeface="Gill Sans MT" charset="0"/>
                <a:cs typeface="Gill Sans MT" charset="0"/>
              </a:defRPr>
            </a:lvl1pPr>
          </a:lstStyle>
          <a:p>
            <a:r>
              <a:rPr lang="en-US" dirty="0"/>
              <a:t>Section Title</a:t>
            </a:r>
          </a:p>
        </p:txBody>
      </p:sp>
      <p:sp>
        <p:nvSpPr>
          <p:cNvPr id="4" name="Date Placeholder 3"/>
          <p:cNvSpPr>
            <a:spLocks noGrp="1"/>
          </p:cNvSpPr>
          <p:nvPr>
            <p:ph type="dt" sz="half" idx="10"/>
          </p:nvPr>
        </p:nvSpPr>
        <p:spPr/>
        <p:txBody>
          <a:bodyPr/>
          <a:lstStyle>
            <a:lvl1pPr>
              <a:defRPr>
                <a:solidFill>
                  <a:schemeClr val="tx1"/>
                </a:solidFill>
                <a:latin typeface="Gill Sans MT" charset="0"/>
                <a:ea typeface="Gill Sans MT" charset="0"/>
                <a:cs typeface="Gill Sans MT" charset="0"/>
              </a:defRPr>
            </a:lvl1pPr>
          </a:lstStyle>
          <a:p>
            <a:fld id="{434F8F4D-99BF-7E45-BB85-860AB9C19474}" type="datetime4">
              <a:rPr lang="en-US" smtClean="0"/>
              <a:t>December 3, 2019</a:t>
            </a:fld>
            <a:endParaRPr lang="en-US" dirty="0"/>
          </a:p>
        </p:txBody>
      </p:sp>
      <p:sp>
        <p:nvSpPr>
          <p:cNvPr id="6" name="Slide Number Placeholder 5"/>
          <p:cNvSpPr>
            <a:spLocks noGrp="1"/>
          </p:cNvSpPr>
          <p:nvPr>
            <p:ph type="sldNum" sz="quarter" idx="12"/>
          </p:nvPr>
        </p:nvSpPr>
        <p:spPr/>
        <p:txBody>
          <a:bodyPr/>
          <a:lstStyle>
            <a:lvl1pPr>
              <a:defRPr>
                <a:latin typeface="Gill Sans MT" charset="0"/>
                <a:ea typeface="Gill Sans MT" charset="0"/>
                <a:cs typeface="Gill Sans MT" charset="0"/>
              </a:defRPr>
            </a:lvl1pPr>
          </a:lstStyle>
          <a:p>
            <a:fld id="{7462207E-B25F-844C-A813-B7E57EC8376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rgbClr val="FF6D2B"/>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46304" y="0"/>
            <a:ext cx="2423160" cy="365760"/>
          </a:xfrm>
        </p:spPr>
        <p:txBody>
          <a:bodyPr/>
          <a:lstStyle>
            <a:lvl1pPr>
              <a:defRPr>
                <a:solidFill>
                  <a:schemeClr val="tx1"/>
                </a:solidFill>
                <a:latin typeface="Gill Sans MT" charset="0"/>
                <a:ea typeface="Gill Sans MT" charset="0"/>
                <a:cs typeface="Gill Sans MT" charset="0"/>
              </a:defRPr>
            </a:lvl1pPr>
          </a:lstStyle>
          <a:p>
            <a:r>
              <a:rPr lang="en-US"/>
              <a:t>[presenation subject]</a:t>
            </a:r>
            <a:endParaRPr lang="en-US" dirty="0"/>
          </a:p>
        </p:txBody>
      </p:sp>
      <p:pic>
        <p:nvPicPr>
          <p:cNvPr id="3" name="Picture 2">
            <a:extLst>
              <a:ext uri="{FF2B5EF4-FFF2-40B4-BE49-F238E27FC236}">
                <a16:creationId xmlns="" xmlns:a16="http://schemas.microsoft.com/office/drawing/2014/main" id="{9052E7C6-C206-464A-BD28-E030F88F12DA}"/>
              </a:ext>
            </a:extLst>
          </p:cNvPr>
          <p:cNvPicPr>
            <a:picLocks noChangeAspect="1"/>
          </p:cNvPicPr>
          <p:nvPr userDrawn="1"/>
        </p:nvPicPr>
        <p:blipFill>
          <a:blip r:embed="rId3"/>
          <a:stretch>
            <a:fillRect/>
          </a:stretch>
        </p:blipFill>
        <p:spPr>
          <a:xfrm>
            <a:off x="8424799" y="560578"/>
            <a:ext cx="603504" cy="93611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Header">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362200"/>
            <a:ext cx="7772400" cy="2200275"/>
          </a:xfrm>
          <a:prstGeom prst="rect">
            <a:avLst/>
          </a:prstGeom>
        </p:spPr>
        <p:txBody>
          <a:bodyPr anchor="b">
            <a:normAutofit/>
          </a:bodyPr>
          <a:lstStyle>
            <a:lvl1pPr algn="l">
              <a:defRPr sz="3800" b="0" cap="all">
                <a:solidFill>
                  <a:schemeClr val="tx1"/>
                </a:solidFill>
                <a:latin typeface="Gill Sans MT" charset="0"/>
                <a:ea typeface="Gill Sans MT" charset="0"/>
                <a:cs typeface="Gill Sans MT" charset="0"/>
              </a:defRPr>
            </a:lvl1pPr>
          </a:lstStyle>
          <a:p>
            <a:r>
              <a:rPr lang="en-US" dirty="0"/>
              <a:t>Sub-Section Title</a:t>
            </a:r>
          </a:p>
        </p:txBody>
      </p:sp>
      <p:sp>
        <p:nvSpPr>
          <p:cNvPr id="4" name="Date Placeholder 3"/>
          <p:cNvSpPr>
            <a:spLocks noGrp="1"/>
          </p:cNvSpPr>
          <p:nvPr>
            <p:ph type="dt" sz="half" idx="10"/>
          </p:nvPr>
        </p:nvSpPr>
        <p:spPr/>
        <p:txBody>
          <a:bodyPr/>
          <a:lstStyle>
            <a:lvl1pPr>
              <a:defRPr>
                <a:solidFill>
                  <a:schemeClr val="tx1"/>
                </a:solidFill>
                <a:latin typeface="Gill Sans MT" charset="0"/>
                <a:ea typeface="Gill Sans MT" charset="0"/>
                <a:cs typeface="Gill Sans MT" charset="0"/>
              </a:defRPr>
            </a:lvl1pPr>
          </a:lstStyle>
          <a:p>
            <a:fld id="{5C2F50AF-45B5-C349-9D1F-1EDE0DAFC5BB}" type="datetime4">
              <a:rPr lang="en-US" smtClean="0"/>
              <a:t>December 3, 2019</a:t>
            </a:fld>
            <a:endParaRPr lang="en-US" dirty="0"/>
          </a:p>
        </p:txBody>
      </p:sp>
      <p:sp>
        <p:nvSpPr>
          <p:cNvPr id="6" name="Slide Number Placeholder 5"/>
          <p:cNvSpPr>
            <a:spLocks noGrp="1"/>
          </p:cNvSpPr>
          <p:nvPr>
            <p:ph type="sldNum" sz="quarter" idx="12"/>
          </p:nvPr>
        </p:nvSpPr>
        <p:spPr/>
        <p:txBody>
          <a:bodyPr/>
          <a:lstStyle>
            <a:lvl1pPr>
              <a:defRPr>
                <a:latin typeface="Gill Sans MT" charset="0"/>
                <a:ea typeface="Gill Sans MT" charset="0"/>
                <a:cs typeface="Gill Sans MT" charset="0"/>
              </a:defRPr>
            </a:lvl1pPr>
          </a:lstStyle>
          <a:p>
            <a:fld id="{7462207E-B25F-844C-A813-B7E57EC8376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rgbClr val="FF6D2B"/>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46304" y="0"/>
            <a:ext cx="2423160" cy="365760"/>
          </a:xfrm>
        </p:spPr>
        <p:txBody>
          <a:bodyPr/>
          <a:lstStyle>
            <a:lvl1pPr>
              <a:defRPr>
                <a:solidFill>
                  <a:schemeClr val="tx1"/>
                </a:solidFill>
                <a:latin typeface="Gill Sans MT" charset="0"/>
                <a:ea typeface="Gill Sans MT" charset="0"/>
                <a:cs typeface="Gill Sans MT" charset="0"/>
              </a:defRPr>
            </a:lvl1pPr>
          </a:lstStyle>
          <a:p>
            <a:r>
              <a:rPr lang="en-US"/>
              <a:t>[presenation subject]</a:t>
            </a:r>
            <a:endParaRPr lang="en-US" dirty="0"/>
          </a:p>
        </p:txBody>
      </p:sp>
      <p:sp>
        <p:nvSpPr>
          <p:cNvPr id="9" name="Text Placeholder 2"/>
          <p:cNvSpPr>
            <a:spLocks noGrp="1"/>
          </p:cNvSpPr>
          <p:nvPr>
            <p:ph type="body" idx="1" hasCustomPrompt="1"/>
          </p:nvPr>
        </p:nvSpPr>
        <p:spPr>
          <a:xfrm>
            <a:off x="722313" y="4626864"/>
            <a:ext cx="7772400" cy="2053336"/>
          </a:xfrm>
        </p:spPr>
        <p:txBody>
          <a:bodyPr>
            <a:normAutofit/>
          </a:bodyPr>
          <a:lstStyle>
            <a:lvl1pPr>
              <a:buClr>
                <a:srgbClr val="FF6D2B"/>
              </a:buClr>
              <a:defRPr b="0" i="0" cap="none" spc="0" baseline="0">
                <a:ln w="0"/>
                <a:solidFill>
                  <a:schemeClr val="tx1"/>
                </a:solidFill>
                <a:effectLst>
                  <a:outerShdw blurRad="38100" dist="19050" dir="2700000" algn="tl" rotWithShape="0">
                    <a:schemeClr val="dk1">
                      <a:alpha val="40000"/>
                    </a:schemeClr>
                  </a:outerShdw>
                </a:effectLst>
                <a:latin typeface="+mn-lt"/>
                <a:ea typeface="Gill Sans MT" charset="0"/>
                <a:cs typeface="Gill Sans MT" charset="0"/>
              </a:defRPr>
            </a:lvl1pPr>
          </a:lstStyle>
          <a:p>
            <a:pPr marL="342900" indent="-342900">
              <a:buFont typeface="Arial"/>
              <a:buChar char="•"/>
            </a:pPr>
            <a:r>
              <a:rPr lang="en-US" sz="2000" b="1" dirty="0">
                <a:solidFill>
                  <a:schemeClr val="accent1">
                    <a:lumMod val="40000"/>
                    <a:lumOff val="60000"/>
                  </a:schemeClr>
                </a:solidFill>
                <a:cs typeface="Times New Roman" panose="02020603050405020304" pitchFamily="18" charset="0"/>
              </a:rPr>
              <a:t>Notes</a:t>
            </a:r>
          </a:p>
          <a:p>
            <a:pPr marL="342900" indent="-342900">
              <a:buFont typeface="Arial"/>
              <a:buChar char="•"/>
            </a:pPr>
            <a:r>
              <a:rPr lang="en-US" sz="2000" b="1" dirty="0">
                <a:solidFill>
                  <a:schemeClr val="accent1">
                    <a:lumMod val="40000"/>
                    <a:lumOff val="60000"/>
                  </a:schemeClr>
                </a:solidFill>
                <a:cs typeface="Times New Roman" panose="02020603050405020304" pitchFamily="18" charset="0"/>
              </a:rPr>
              <a:t>Notes</a:t>
            </a:r>
            <a:endParaRPr lang="en-US" dirty="0">
              <a:solidFill>
                <a:schemeClr val="accent1">
                  <a:lumMod val="40000"/>
                  <a:lumOff val="60000"/>
                </a:schemeClr>
              </a:solidFill>
              <a:cs typeface="Times New Roman" panose="02020603050405020304" pitchFamily="18" charset="0"/>
            </a:endParaRPr>
          </a:p>
        </p:txBody>
      </p:sp>
      <p:pic>
        <p:nvPicPr>
          <p:cNvPr id="11" name="Picture 10">
            <a:extLst>
              <a:ext uri="{FF2B5EF4-FFF2-40B4-BE49-F238E27FC236}">
                <a16:creationId xmlns="" xmlns:a16="http://schemas.microsoft.com/office/drawing/2014/main" id="{8477465F-9A01-0649-8F79-2B63C8F844BE}"/>
              </a:ext>
            </a:extLst>
          </p:cNvPr>
          <p:cNvPicPr>
            <a:picLocks noChangeAspect="1"/>
          </p:cNvPicPr>
          <p:nvPr userDrawn="1"/>
        </p:nvPicPr>
        <p:blipFill>
          <a:blip r:embed="rId3"/>
          <a:stretch>
            <a:fillRect/>
          </a:stretch>
        </p:blipFill>
        <p:spPr>
          <a:xfrm>
            <a:off x="8424799" y="557403"/>
            <a:ext cx="603504" cy="93611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ext &amp;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33400"/>
            <a:ext cx="7864475" cy="990600"/>
          </a:xfrm>
          <a:prstGeom prst="rect">
            <a:avLst/>
          </a:prstGeom>
        </p:spPr>
        <p:txBody>
          <a:bodyPr/>
          <a:lstStyle>
            <a:lvl1pPr>
              <a:defRPr sz="3400">
                <a:solidFill>
                  <a:schemeClr val="tx1"/>
                </a:solidFill>
                <a:latin typeface="Gill Sans MT" charset="0"/>
                <a:ea typeface="Gill Sans MT" charset="0"/>
                <a:cs typeface="Gill Sans MT" charset="0"/>
              </a:defRPr>
            </a:lvl1pPr>
          </a:lstStyle>
          <a:p>
            <a:r>
              <a:rPr lang="en-US" dirty="0"/>
              <a:t>[Slide Title]</a:t>
            </a:r>
          </a:p>
        </p:txBody>
      </p:sp>
      <p:sp>
        <p:nvSpPr>
          <p:cNvPr id="3" name="Content Placeholder 2"/>
          <p:cNvSpPr>
            <a:spLocks noGrp="1"/>
          </p:cNvSpPr>
          <p:nvPr>
            <p:ph idx="1"/>
          </p:nvPr>
        </p:nvSpPr>
        <p:spPr>
          <a:xfrm>
            <a:off x="457200" y="1600200"/>
            <a:ext cx="8229600" cy="4882896"/>
          </a:xfrm>
        </p:spPr>
        <p:txBody>
          <a:bodyPr/>
          <a:lstStyle>
            <a:lvl1pPr>
              <a:defRPr>
                <a:latin typeface="+mn-lt"/>
                <a:ea typeface="Gill Sans MT" charset="0"/>
                <a:cs typeface="Gill Sans MT" charset="0"/>
              </a:defRPr>
            </a:lvl1pPr>
            <a:lvl2pPr>
              <a:defRPr>
                <a:latin typeface="+mn-lt"/>
                <a:ea typeface="Gill Sans MT" charset="0"/>
                <a:cs typeface="Gill Sans MT" charset="0"/>
              </a:defRPr>
            </a:lvl2pPr>
            <a:lvl3pPr>
              <a:defRPr>
                <a:latin typeface="+mn-lt"/>
                <a:ea typeface="Gill Sans MT" charset="0"/>
                <a:cs typeface="Gill Sans MT" charset="0"/>
              </a:defRPr>
            </a:lvl3pPr>
            <a:lvl4pPr>
              <a:defRPr>
                <a:latin typeface="+mn-lt"/>
                <a:ea typeface="Gill Sans MT" charset="0"/>
                <a:cs typeface="Gill Sans MT" charset="0"/>
              </a:defRPr>
            </a:lvl4pPr>
            <a:lvl5pPr>
              <a:defRPr>
                <a:latin typeface="+mn-lt"/>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32700" y="0"/>
            <a:ext cx="1511300" cy="365760"/>
          </a:xfrm>
        </p:spPr>
        <p:txBody>
          <a:bodyPr/>
          <a:lstStyle>
            <a:lvl1pPr>
              <a:defRPr>
                <a:solidFill>
                  <a:schemeClr val="bg1"/>
                </a:solidFill>
                <a:latin typeface="Gill Sans MT" charset="0"/>
                <a:ea typeface="Gill Sans MT" charset="0"/>
                <a:cs typeface="Gill Sans MT" charset="0"/>
              </a:defRPr>
            </a:lvl1pPr>
          </a:lstStyle>
          <a:p>
            <a:fld id="{FE8DC7B5-E5A1-6E45-930F-EF5E28CD90FF}" type="datetime4">
              <a:rPr lang="en-US" smtClean="0"/>
              <a:t>December 3, 2019</a:t>
            </a:fld>
            <a:endParaRPr lang="en-US" dirty="0"/>
          </a:p>
        </p:txBody>
      </p:sp>
      <p:sp>
        <p:nvSpPr>
          <p:cNvPr id="5" name="Footer Placeholder 4"/>
          <p:cNvSpPr>
            <a:spLocks noGrp="1"/>
          </p:cNvSpPr>
          <p:nvPr>
            <p:ph type="ftr" sz="quarter" idx="11"/>
          </p:nvPr>
        </p:nvSpPr>
        <p:spPr>
          <a:xfrm>
            <a:off x="146304" y="0"/>
            <a:ext cx="2432186" cy="365760"/>
          </a:xfrm>
        </p:spPr>
        <p:txBody>
          <a:bodyPr/>
          <a:lstStyle>
            <a:lvl1pPr>
              <a:defRPr>
                <a:solidFill>
                  <a:schemeClr val="bg1"/>
                </a:solidFill>
                <a:latin typeface="Gill Sans MT" charset="0"/>
                <a:ea typeface="Gill Sans MT" charset="0"/>
                <a:cs typeface="Gill Sans MT" charset="0"/>
              </a:defRPr>
            </a:lvl1pPr>
          </a:lstStyle>
          <a:p>
            <a:r>
              <a:rPr lang="en-US"/>
              <a:t>[presenation subject]</a:t>
            </a:r>
            <a:endParaRPr lang="en-US" dirty="0"/>
          </a:p>
        </p:txBody>
      </p:sp>
      <p:sp>
        <p:nvSpPr>
          <p:cNvPr id="6" name="Slide Number Placeholder 5"/>
          <p:cNvSpPr>
            <a:spLocks noGrp="1"/>
          </p:cNvSpPr>
          <p:nvPr>
            <p:ph type="sldNum" sz="quarter" idx="12"/>
          </p:nvPr>
        </p:nvSpPr>
        <p:spPr>
          <a:xfrm>
            <a:off x="4775200" y="0"/>
            <a:ext cx="647700" cy="365760"/>
          </a:xfrm>
        </p:spPr>
        <p:txBody>
          <a:bodyPr/>
          <a:lstStyle>
            <a:lvl1pPr>
              <a:defRPr>
                <a:latin typeface="Gill Sans MT" charset="0"/>
                <a:ea typeface="Gill Sans MT" charset="0"/>
                <a:cs typeface="Gill Sans MT" charset="0"/>
              </a:defRPr>
            </a:lvl1pPr>
          </a:lstStyle>
          <a:p>
            <a:fld id="{7462207E-B25F-844C-A813-B7E57EC8376C}" type="slidenum">
              <a:rPr lang="en-US" smtClean="0"/>
              <a:pPr/>
              <a:t>‹#›</a:t>
            </a:fld>
            <a:endParaRPr lang="en-US" dirty="0"/>
          </a:p>
        </p:txBody>
      </p:sp>
      <p:sp>
        <p:nvSpPr>
          <p:cNvPr id="13" name="Content Placeholder 2"/>
          <p:cNvSpPr>
            <a:spLocks noGrp="1"/>
          </p:cNvSpPr>
          <p:nvPr>
            <p:ph idx="13" hasCustomPrompt="1"/>
          </p:nvPr>
        </p:nvSpPr>
        <p:spPr>
          <a:xfrm>
            <a:off x="0" y="6553200"/>
            <a:ext cx="9144000" cy="304800"/>
          </a:xfrm>
        </p:spPr>
        <p:txBody>
          <a:bodyPr>
            <a:normAutofit/>
          </a:bodyPr>
          <a:lstStyle>
            <a:lvl1pPr marL="0" indent="0" algn="ctr">
              <a:buNone/>
              <a:defRPr sz="1000">
                <a:latin typeface="+mn-lt"/>
                <a:ea typeface="Gill Sans MT" charset="0"/>
                <a:cs typeface="Gill Sans MT" charset="0"/>
              </a:defRPr>
            </a:lvl1pPr>
            <a:lvl2pPr>
              <a:defRPr>
                <a:latin typeface="Gill Sans MT" charset="0"/>
                <a:ea typeface="Gill Sans MT" charset="0"/>
                <a:cs typeface="Gill Sans MT" charset="0"/>
              </a:defRPr>
            </a:lvl2pPr>
            <a:lvl3pPr>
              <a:defRPr>
                <a:latin typeface="Gill Sans MT" charset="0"/>
                <a:ea typeface="Gill Sans MT" charset="0"/>
                <a:cs typeface="Gill Sans MT" charset="0"/>
              </a:defRPr>
            </a:lvl3pPr>
            <a:lvl4pPr>
              <a:defRPr>
                <a:latin typeface="Gill Sans MT" charset="0"/>
                <a:ea typeface="Gill Sans MT" charset="0"/>
                <a:cs typeface="Gill Sans MT" charset="0"/>
              </a:defRPr>
            </a:lvl4pPr>
            <a:lvl5pPr>
              <a:defRPr>
                <a:latin typeface="Gill Sans MT" charset="0"/>
                <a:ea typeface="Gill Sans MT" charset="0"/>
                <a:cs typeface="Gill Sans MT" charset="0"/>
              </a:defRPr>
            </a:lvl5pPr>
          </a:lstStyle>
          <a:p>
            <a:pPr lvl="0"/>
            <a:r>
              <a:rPr lang="en-US" dirty="0"/>
              <a:t>Source: </a:t>
            </a:r>
          </a:p>
        </p:txBody>
      </p:sp>
      <p:pic>
        <p:nvPicPr>
          <p:cNvPr id="8" name="Picture 7">
            <a:extLst>
              <a:ext uri="{FF2B5EF4-FFF2-40B4-BE49-F238E27FC236}">
                <a16:creationId xmlns="" xmlns:a16="http://schemas.microsoft.com/office/drawing/2014/main" id="{6F9263F5-99D6-ED4E-8079-D5F05BAEDFC3}"/>
              </a:ext>
            </a:extLst>
          </p:cNvPr>
          <p:cNvPicPr>
            <a:picLocks noChangeAspect="1"/>
          </p:cNvPicPr>
          <p:nvPr userDrawn="1"/>
        </p:nvPicPr>
        <p:blipFill>
          <a:blip r:embed="rId2"/>
          <a:stretch>
            <a:fillRect/>
          </a:stretch>
        </p:blipFill>
        <p:spPr>
          <a:xfrm>
            <a:off x="8421624" y="557784"/>
            <a:ext cx="599410" cy="932688"/>
          </a:xfrm>
          <a:prstGeom prst="rect">
            <a:avLst/>
          </a:prstGeom>
        </p:spPr>
      </p:pic>
    </p:spTree>
    <p:extLst>
      <p:ext uri="{BB962C8B-B14F-4D97-AF65-F5344CB8AC3E}">
        <p14:creationId xmlns:p14="http://schemas.microsoft.com/office/powerpoint/2010/main" val="293222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462207E-B25F-844C-A813-B7E57EC8376C}" type="slidenum">
              <a:rPr lang="en-US" smtClean="0"/>
              <a:t>‹#›</a:t>
            </a:fld>
            <a:endParaRPr lang="en-US" dirty="0"/>
          </a:p>
        </p:txBody>
      </p:sp>
      <p:sp>
        <p:nvSpPr>
          <p:cNvPr id="12" name="Date Placeholder 3"/>
          <p:cNvSpPr>
            <a:spLocks noGrp="1"/>
          </p:cNvSpPr>
          <p:nvPr>
            <p:ph type="dt" sz="half" idx="13"/>
          </p:nvPr>
        </p:nvSpPr>
        <p:spPr>
          <a:xfrm>
            <a:off x="2781300" y="18288"/>
            <a:ext cx="37211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Successful Pension Reform Strategies</a:t>
            </a:r>
            <a:endParaRPr lang="en-US" dirty="0"/>
          </a:p>
        </p:txBody>
      </p:sp>
      <p:sp>
        <p:nvSpPr>
          <p:cNvPr id="13" name="Footer Placeholder 4"/>
          <p:cNvSpPr>
            <a:spLocks noGrp="1"/>
          </p:cNvSpPr>
          <p:nvPr>
            <p:ph type="ftr" sz="quarter" idx="3"/>
          </p:nvPr>
        </p:nvSpPr>
        <p:spPr>
          <a:xfrm>
            <a:off x="457200" y="7463"/>
            <a:ext cx="2095500" cy="329184"/>
          </a:xfrm>
          <a:prstGeom prst="rect">
            <a:avLst/>
          </a:prstGeom>
        </p:spPr>
        <p:txBody>
          <a:bodyPr vert="horz" lIns="91440" tIns="45720" rIns="91440" bIns="45720" rtlCol="0" anchor="ctr"/>
          <a:lstStyle>
            <a:lvl1pPr algn="ctr">
              <a:defRPr sz="1200">
                <a:solidFill>
                  <a:srgbClr val="FFFFFF"/>
                </a:solidFill>
              </a:defRPr>
            </a:lvl1pPr>
          </a:lstStyle>
          <a:p>
            <a:pPr algn="l"/>
            <a:r>
              <a:rPr lang="en-US" smtClean="0"/>
              <a:t>August 30, 2017</a:t>
            </a:r>
            <a:endParaRPr lang="en-US" dirty="0"/>
          </a:p>
        </p:txBody>
      </p:sp>
    </p:spTree>
    <p:extLst>
      <p:ext uri="{BB962C8B-B14F-4D97-AF65-F5344CB8AC3E}">
        <p14:creationId xmlns:p14="http://schemas.microsoft.com/office/powerpoint/2010/main" val="3787086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365760"/>
          </a:xfrm>
          <a:prstGeom prst="rect">
            <a:avLst/>
          </a:prstGeom>
          <a:solidFill>
            <a:srgbClr val="FF6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7645400" y="0"/>
            <a:ext cx="1498600" cy="365760"/>
          </a:xfrm>
          <a:prstGeom prst="rect">
            <a:avLst/>
          </a:prstGeom>
        </p:spPr>
        <p:txBody>
          <a:bodyPr vert="horz" lIns="91440" tIns="45720" rIns="91440" bIns="45720" rtlCol="0" anchor="ctr"/>
          <a:lstStyle>
            <a:lvl1pPr algn="l">
              <a:defRPr sz="1200">
                <a:solidFill>
                  <a:schemeClr val="bg1"/>
                </a:solidFill>
                <a:latin typeface="Gill Sans MT" charset="0"/>
                <a:ea typeface="Gill Sans MT" charset="0"/>
                <a:cs typeface="Gill Sans MT" charset="0"/>
              </a:defRPr>
            </a:lvl1pPr>
          </a:lstStyle>
          <a:p>
            <a:fld id="{9714753E-E7A8-C844-BDEC-F530647A1514}" type="datetime4">
              <a:rPr lang="en-US" smtClean="0"/>
              <a:t>December 3, 2019</a:t>
            </a:fld>
            <a:endParaRPr lang="en-US" dirty="0"/>
          </a:p>
        </p:txBody>
      </p:sp>
      <p:sp>
        <p:nvSpPr>
          <p:cNvPr id="5" name="Footer Placeholder 4"/>
          <p:cNvSpPr>
            <a:spLocks noGrp="1"/>
          </p:cNvSpPr>
          <p:nvPr>
            <p:ph type="ftr" sz="quarter" idx="3"/>
          </p:nvPr>
        </p:nvSpPr>
        <p:spPr>
          <a:xfrm>
            <a:off x="147845" y="44380"/>
            <a:ext cx="2421171" cy="276999"/>
          </a:xfrm>
          <a:prstGeom prst="rect">
            <a:avLst/>
          </a:prstGeom>
        </p:spPr>
        <p:txBody>
          <a:bodyPr vert="horz" lIns="91440" tIns="45720" rIns="91440" bIns="45720" rtlCol="0" anchor="ctr">
            <a:noAutofit/>
          </a:bodyPr>
          <a:lstStyle>
            <a:lvl1pPr algn="ctr">
              <a:defRPr sz="1200">
                <a:solidFill>
                  <a:schemeClr val="bg1"/>
                </a:solidFill>
                <a:latin typeface="Gill Sans MT" charset="0"/>
                <a:ea typeface="Gill Sans MT" charset="0"/>
                <a:cs typeface="Gill Sans MT" charset="0"/>
              </a:defRPr>
            </a:lvl1pPr>
          </a:lstStyle>
          <a:p>
            <a:r>
              <a:rPr lang="en-US"/>
              <a:t>[presenation subject]</a:t>
            </a:r>
            <a:endParaRPr lang="en-US" dirty="0"/>
          </a:p>
        </p:txBody>
      </p:sp>
      <p:sp>
        <p:nvSpPr>
          <p:cNvPr id="6" name="Slide Number Placeholder 5"/>
          <p:cNvSpPr>
            <a:spLocks noGrp="1"/>
          </p:cNvSpPr>
          <p:nvPr>
            <p:ph type="sldNum" sz="quarter" idx="4"/>
          </p:nvPr>
        </p:nvSpPr>
        <p:spPr>
          <a:xfrm>
            <a:off x="4762500" y="-4273"/>
            <a:ext cx="673099" cy="365760"/>
          </a:xfrm>
          <a:prstGeom prst="rect">
            <a:avLst/>
          </a:prstGeom>
        </p:spPr>
        <p:txBody>
          <a:bodyPr vert="horz" lIns="91440" tIns="45720" rIns="91440" bIns="45720" rtlCol="0" anchor="ctr"/>
          <a:lstStyle>
            <a:lvl1pPr algn="l">
              <a:defRPr sz="1400" b="1">
                <a:solidFill>
                  <a:srgbClr val="FFFFFF"/>
                </a:solidFill>
                <a:latin typeface="Gill Sans MT" charset="0"/>
                <a:ea typeface="Gill Sans MT" charset="0"/>
                <a:cs typeface="Gill Sans MT" charset="0"/>
              </a:defRPr>
            </a:lvl1pPr>
          </a:lstStyle>
          <a:p>
            <a:fld id="{7462207E-B25F-844C-A813-B7E57EC8376C}" type="slidenum">
              <a:rPr lang="en-US" smtClean="0"/>
              <a:pPr/>
              <a:t>‹#›</a:t>
            </a:fld>
            <a:endParaRPr lang="en-US" dirty="0"/>
          </a:p>
        </p:txBody>
      </p:sp>
      <p:sp>
        <p:nvSpPr>
          <p:cNvPr id="11" name="Title Placeholder 10"/>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30" r:id="rId1"/>
    <p:sldLayoutId id="2147483732" r:id="rId2"/>
    <p:sldLayoutId id="2147483743" r:id="rId3"/>
    <p:sldLayoutId id="2147483742" r:id="rId4"/>
    <p:sldLayoutId id="2147483744" r:id="rId5"/>
  </p:sldLayoutIdLst>
  <p:hf hdr="0"/>
  <p:txStyles>
    <p:titleStyle>
      <a:lvl1pPr algn="l" defTabSz="914400" rtl="0" eaLnBrk="1" latinLnBrk="0" hangingPunct="1">
        <a:spcBef>
          <a:spcPct val="0"/>
        </a:spcBef>
        <a:buNone/>
        <a:defRPr sz="4000" kern="1200" spc="-100" baseline="0">
          <a:solidFill>
            <a:schemeClr val="tx2"/>
          </a:solidFill>
          <a:latin typeface="Gill Sans MT" charset="0"/>
          <a:ea typeface="Gill Sans MT" charset="0"/>
          <a:cs typeface="Gill Sans MT" charset="0"/>
        </a:defRPr>
      </a:lvl1pPr>
    </p:titleStyle>
    <p:bodyStyle>
      <a:lvl1pPr marL="182880" indent="-182880" algn="l" defTabSz="914400" rtl="0" eaLnBrk="1" latinLnBrk="0" hangingPunct="1">
        <a:spcBef>
          <a:spcPct val="20000"/>
        </a:spcBef>
        <a:buClr>
          <a:srgbClr val="FF6D2B"/>
        </a:buClr>
        <a:buSzPct val="85000"/>
        <a:buFont typeface="Arial" pitchFamily="34" charset="0"/>
        <a:buChar char="•"/>
        <a:defRPr sz="2400" kern="1200">
          <a:solidFill>
            <a:schemeClr val="tx1"/>
          </a:solidFill>
          <a:latin typeface="Gill Sans MT" charset="0"/>
          <a:ea typeface="Gill Sans MT" charset="0"/>
          <a:cs typeface="Gill Sans MT" charset="0"/>
        </a:defRPr>
      </a:lvl1pPr>
      <a:lvl2pPr marL="457200" indent="-182880" algn="l" defTabSz="914400" rtl="0" eaLnBrk="1" latinLnBrk="0" hangingPunct="1">
        <a:spcBef>
          <a:spcPct val="20000"/>
        </a:spcBef>
        <a:buClr>
          <a:srgbClr val="FF6D2B"/>
        </a:buClr>
        <a:buSzPct val="85000"/>
        <a:buFont typeface="Arial" pitchFamily="34" charset="0"/>
        <a:buChar char="•"/>
        <a:defRPr sz="2000" kern="1200">
          <a:solidFill>
            <a:schemeClr val="tx1"/>
          </a:solidFill>
          <a:latin typeface="Gill Sans MT" charset="0"/>
          <a:ea typeface="Gill Sans MT" charset="0"/>
          <a:cs typeface="Gill Sans MT" charset="0"/>
        </a:defRPr>
      </a:lvl2pPr>
      <a:lvl3pPr marL="731520" indent="-182880" algn="l" defTabSz="914400" rtl="0" eaLnBrk="1" latinLnBrk="0" hangingPunct="1">
        <a:spcBef>
          <a:spcPct val="20000"/>
        </a:spcBef>
        <a:buClr>
          <a:srgbClr val="FF6D2B"/>
        </a:buClr>
        <a:buSzPct val="90000"/>
        <a:buFont typeface="Arial" pitchFamily="34" charset="0"/>
        <a:buChar char="•"/>
        <a:defRPr sz="1800" kern="1200">
          <a:solidFill>
            <a:schemeClr val="tx1"/>
          </a:solidFill>
          <a:latin typeface="Gill Sans MT" charset="0"/>
          <a:ea typeface="Gill Sans MT" charset="0"/>
          <a:cs typeface="Gill Sans MT" charset="0"/>
        </a:defRPr>
      </a:lvl3pPr>
      <a:lvl4pPr marL="1005840" indent="-182880" algn="l" defTabSz="914400" rtl="0" eaLnBrk="1" latinLnBrk="0" hangingPunct="1">
        <a:spcBef>
          <a:spcPct val="20000"/>
        </a:spcBef>
        <a:buClr>
          <a:srgbClr val="FF6D2B"/>
        </a:buClr>
        <a:buFont typeface="Arial" pitchFamily="34" charset="0"/>
        <a:buChar char="•"/>
        <a:defRPr sz="1600" kern="1200">
          <a:solidFill>
            <a:schemeClr val="tx1"/>
          </a:solidFill>
          <a:latin typeface="Gill Sans MT" charset="0"/>
          <a:ea typeface="Gill Sans MT" charset="0"/>
          <a:cs typeface="Gill Sans MT" charset="0"/>
        </a:defRPr>
      </a:lvl4pPr>
      <a:lvl5pPr marL="1188720" indent="-137160" algn="l" defTabSz="914400" rtl="0" eaLnBrk="1" latinLnBrk="0" hangingPunct="1">
        <a:spcBef>
          <a:spcPct val="20000"/>
        </a:spcBef>
        <a:buClr>
          <a:srgbClr val="FF6D2B"/>
        </a:buClr>
        <a:buSzPct val="100000"/>
        <a:buFont typeface="Arial" pitchFamily="34" charset="0"/>
        <a:buChar char="•"/>
        <a:defRPr sz="1400" kern="1200" baseline="0">
          <a:solidFill>
            <a:schemeClr val="tx1"/>
          </a:solidFill>
          <a:latin typeface="Gill Sans MT" charset="0"/>
          <a:ea typeface="Gill Sans MT" charset="0"/>
          <a:cs typeface="Gill Sans MT"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ed.sc.gov/"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ed.sc.gov/finance/financial-services/manual-handbooks-and-guidelines/funding-manuals/fy-2018-2019-funding-manual/"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ed.sc.gov/finance/financial-services/manual-handbooks-and-guidelines/funding-manuals/fy-2018-2019-funding-manua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ed.sc.gov/finance/financial-services/manual-handbooks-and-guidelines/funding-manuals/fy-2018-2019-funding-manua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ed.sc.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ed.sc.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epaa.asu.edu/ojs/article/view/2194"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dpolicyinca.org/publications/paving-way-equity-and-coherence-local-control-funding-formula-year-3"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ao.ca.gov/reports/2013/edu/lcff/lcff-072913.aspx"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lao.ca.gov/reports/2013/edu/lcff/lcff-072913.aspx"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epaa.asu.edu/ojs/article/view/2194" TargetMode="External"/><Relationship Id="rId5" Type="http://schemas.openxmlformats.org/officeDocument/2006/relationships/hyperlink" Target="https://www.cde.ca.gov/fg/aa/lc/lcffoverview.asp" TargetMode="Externa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cde.ca.gov/fg/aa/lc/lcffoverview.as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de.ca.gov/fg/aa/lc/lcffoverview.as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hyperlink" Target="https://edunomicslab.org/2018/01/01/taking-stock-californias-weighted-student-funding-overhaul-districts-done-spending-flexibility/" TargetMode="External"/><Relationship Id="rId3" Type="http://schemas.openxmlformats.org/officeDocument/2006/relationships/hyperlink" Target="https://edpolicyinca.org/publications/superintendents-speak" TargetMode="External"/><Relationship Id="rId7" Type="http://schemas.openxmlformats.org/officeDocument/2006/relationships/hyperlink" Target="https://west.edtrust.org/resource/the-steep-road-to-resource-equity-in-california-education/"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sri.com/work/publications/toward-grand-vision-early-implementation-californias-local-control-funding-formula" TargetMode="External"/><Relationship Id="rId5" Type="http://schemas.openxmlformats.org/officeDocument/2006/relationships/hyperlink" Target="https://edpolicyinca.org/publications/paving-way-equity-and-coherence-local-control-funding-formula-year-3" TargetMode="External"/><Relationship Id="rId10" Type="http://schemas.openxmlformats.org/officeDocument/2006/relationships/hyperlink" Target="https://epaa.asu.edu/ojs/article/view/2194" TargetMode="External"/><Relationship Id="rId4" Type="http://schemas.openxmlformats.org/officeDocument/2006/relationships/hyperlink" Target="https://gettingdowntofacts.com/publications/local-control-funding-formula-after-four-years-what-do-we-know" TargetMode="External"/><Relationship Id="rId9" Type="http://schemas.openxmlformats.org/officeDocument/2006/relationships/hyperlink" Target="https://learningpolicyinstitute.org/product/ca-school-finance-reform-brie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s://tea.texas.gov/Finance_and_Grants/State_Funding/State_Funding_Reports_and_Data/PEIMS__Financial_Standard_Report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tea.texas.gov/Finance_and_Grants/State_Funding/State_Funding_Reports_and_Data/PEIMS__Financial_Standard_Repor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edunomicslab.org/wp-content/uploads/2018/03/Interstate-Financial-Reporting_FINAL-V2.pdf"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hyperlink" Target="https://reportcard.doe.k12.de.us/detail.html#displaypage?scope=district&amp;district=13&amp;school=0&amp;id=40"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funded.edbuild.org/report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South Carolina School Finance reform </a:t>
            </a:r>
            <a:endParaRPr lang="en-US" sz="3600" dirty="0"/>
          </a:p>
        </p:txBody>
      </p:sp>
      <p:sp>
        <p:nvSpPr>
          <p:cNvPr id="3" name="Subtitle 2"/>
          <p:cNvSpPr>
            <a:spLocks noGrp="1"/>
          </p:cNvSpPr>
          <p:nvPr>
            <p:ph type="subTitle" idx="1"/>
          </p:nvPr>
        </p:nvSpPr>
        <p:spPr/>
        <p:txBody>
          <a:bodyPr>
            <a:normAutofit/>
          </a:bodyPr>
          <a:lstStyle/>
          <a:p>
            <a:r>
              <a:rPr lang="en-US" dirty="0" smtClean="0"/>
              <a:t>Aaron Smith </a:t>
            </a:r>
          </a:p>
          <a:p>
            <a:r>
              <a:rPr lang="en-US" dirty="0" smtClean="0"/>
              <a:t>Reason Foundation </a:t>
            </a:r>
          </a:p>
          <a:p>
            <a:r>
              <a:rPr lang="en-US" dirty="0" smtClean="0"/>
              <a:t>aaron.smith@reason.org </a:t>
            </a:r>
            <a:endParaRPr lang="en-US" dirty="0"/>
          </a:p>
        </p:txBody>
      </p:sp>
      <p:sp>
        <p:nvSpPr>
          <p:cNvPr id="4" name="Slide Number Placeholder 3">
            <a:extLst>
              <a:ext uri="{FF2B5EF4-FFF2-40B4-BE49-F238E27FC236}">
                <a16:creationId xmlns="" xmlns:a16="http://schemas.microsoft.com/office/drawing/2014/main" id="{345E9122-5810-7845-892F-4E20E5FD4AEC}"/>
              </a:ext>
            </a:extLst>
          </p:cNvPr>
          <p:cNvSpPr>
            <a:spLocks noGrp="1"/>
          </p:cNvSpPr>
          <p:nvPr>
            <p:ph type="sldNum" sz="quarter" idx="12"/>
          </p:nvPr>
        </p:nvSpPr>
        <p:spPr/>
        <p:txBody>
          <a:bodyPr/>
          <a:lstStyle/>
          <a:p>
            <a:fld id="{FA84A37A-AFC2-4A01-80A1-FC20F2C0D5BB}" type="slidenum">
              <a:rPr lang="en-US" smtClean="0">
                <a:noFill/>
              </a:rPr>
              <a:pPr/>
              <a:t>0</a:t>
            </a:fld>
            <a:endParaRPr lang="en-US" dirty="0">
              <a:noFill/>
            </a:endParaRPr>
          </a:p>
        </p:txBody>
      </p:sp>
    </p:spTree>
    <p:extLst>
      <p:ext uri="{BB962C8B-B14F-4D97-AF65-F5344CB8AC3E}">
        <p14:creationId xmlns:p14="http://schemas.microsoft.com/office/powerpoint/2010/main" val="3589513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8465246" cy="1325563"/>
          </a:xfrm>
        </p:spPr>
        <p:txBody>
          <a:bodyPr/>
          <a:lstStyle/>
          <a:p>
            <a:r>
              <a:rPr lang="en-US" dirty="0" smtClean="0"/>
              <a:t>State Education Revenue </a:t>
            </a:r>
            <a:endParaRPr lang="en-US" dirty="0"/>
          </a:p>
        </p:txBody>
      </p:sp>
      <p:pic>
        <p:nvPicPr>
          <p:cNvPr id="8" name="Content Placeholder 7"/>
          <p:cNvPicPr>
            <a:picLocks noGrp="1" noChangeAspect="1"/>
          </p:cNvPicPr>
          <p:nvPr>
            <p:ph sz="half" idx="1"/>
          </p:nvPr>
        </p:nvPicPr>
        <p:blipFill>
          <a:blip r:embed="rId3"/>
          <a:stretch>
            <a:fillRect/>
          </a:stretch>
        </p:blipFill>
        <p:spPr>
          <a:xfrm>
            <a:off x="797442" y="1528175"/>
            <a:ext cx="7922139" cy="4564281"/>
          </a:xfrm>
          <a:prstGeom prst="rect">
            <a:avLst/>
          </a:prstGeom>
        </p:spPr>
      </p:pic>
      <p:sp>
        <p:nvSpPr>
          <p:cNvPr id="5" name="Slide Number Placeholder 4"/>
          <p:cNvSpPr>
            <a:spLocks noGrp="1"/>
          </p:cNvSpPr>
          <p:nvPr>
            <p:ph type="sldNum" sz="quarter" idx="12"/>
          </p:nvPr>
        </p:nvSpPr>
        <p:spPr/>
        <p:txBody>
          <a:bodyPr/>
          <a:lstStyle/>
          <a:p>
            <a:fld id="{7462207E-B25F-844C-A813-B7E57EC8376C}" type="slidenum">
              <a:rPr lang="en-US" smtClean="0"/>
              <a:t>9</a:t>
            </a:fld>
            <a:endParaRPr lang="en-US" dirty="0"/>
          </a:p>
        </p:txBody>
      </p:sp>
      <p:sp>
        <p:nvSpPr>
          <p:cNvPr id="9" name="Content Placeholder 6"/>
          <p:cNvSpPr>
            <a:spLocks noGrp="1"/>
          </p:cNvSpPr>
          <p:nvPr>
            <p:ph idx="13"/>
          </p:nvPr>
        </p:nvSpPr>
        <p:spPr>
          <a:xfrm>
            <a:off x="85061" y="6400800"/>
            <a:ext cx="8835655" cy="304800"/>
          </a:xfrm>
        </p:spPr>
        <p:txBody>
          <a:bodyPr/>
          <a:lstStyle/>
          <a:p>
            <a:r>
              <a:rPr lang="en-US" dirty="0" smtClean="0">
                <a:solidFill>
                  <a:schemeClr val="tx1"/>
                </a:solidFill>
              </a:rPr>
              <a:t>Source: Calculations made using data provided on South Carolina Department of </a:t>
            </a:r>
            <a:r>
              <a:rPr lang="en-US" dirty="0">
                <a:solidFill>
                  <a:schemeClr val="tx1"/>
                </a:solidFill>
              </a:rPr>
              <a:t>Education’s website. </a:t>
            </a:r>
            <a:r>
              <a:rPr lang="en-US" dirty="0">
                <a:solidFill>
                  <a:schemeClr val="tx1"/>
                </a:solidFill>
                <a:hlinkClick r:id="rId4"/>
              </a:rPr>
              <a:t>https://ed.sc.gov</a:t>
            </a:r>
            <a:r>
              <a:rPr lang="en-US" dirty="0" smtClean="0">
                <a:solidFill>
                  <a:schemeClr val="tx1"/>
                </a:solidFill>
                <a:hlinkClick r:id="rId4"/>
              </a:rPr>
              <a:t>/</a:t>
            </a:r>
            <a:endParaRPr lang="en-US" dirty="0">
              <a:solidFill>
                <a:schemeClr val="tx1"/>
              </a:solidFill>
            </a:endParaRPr>
          </a:p>
        </p:txBody>
      </p:sp>
    </p:spTree>
    <p:extLst>
      <p:ext uri="{BB962C8B-B14F-4D97-AF65-F5344CB8AC3E}">
        <p14:creationId xmlns:p14="http://schemas.microsoft.com/office/powerpoint/2010/main" val="1156976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Finance Act Weights </a:t>
            </a:r>
            <a:endParaRPr lang="en-US" dirty="0"/>
          </a:p>
        </p:txBody>
      </p:sp>
      <p:sp>
        <p:nvSpPr>
          <p:cNvPr id="3" name="Content Placeholder 2"/>
          <p:cNvSpPr>
            <a:spLocks noGrp="1"/>
          </p:cNvSpPr>
          <p:nvPr>
            <p:ph sz="half" idx="1"/>
          </p:nvPr>
        </p:nvSpPr>
        <p:spPr/>
        <p:txBody>
          <a:bodyPr/>
          <a:lstStyle/>
          <a:p>
            <a:pPr marL="0" indent="0">
              <a:buNone/>
            </a:pPr>
            <a:r>
              <a:rPr lang="en-US" sz="1800" smtClean="0"/>
              <a:t>Kindergarten 1.00 </a:t>
            </a:r>
          </a:p>
          <a:p>
            <a:pPr marL="0" indent="0">
              <a:buNone/>
            </a:pPr>
            <a:r>
              <a:rPr lang="en-US" sz="1800" smtClean="0"/>
              <a:t>Primary 1.00</a:t>
            </a:r>
          </a:p>
          <a:p>
            <a:pPr marL="0" indent="0">
              <a:buNone/>
            </a:pPr>
            <a:r>
              <a:rPr lang="en-US" sz="1800" smtClean="0"/>
              <a:t>Elementary 1.00</a:t>
            </a:r>
          </a:p>
          <a:p>
            <a:pPr marL="0" indent="0">
              <a:buNone/>
            </a:pPr>
            <a:r>
              <a:rPr lang="en-US" sz="1800" smtClean="0"/>
              <a:t>High School 1.00</a:t>
            </a:r>
          </a:p>
          <a:p>
            <a:pPr marL="0" indent="0">
              <a:buNone/>
            </a:pPr>
            <a:r>
              <a:rPr lang="en-US" sz="1800" smtClean="0"/>
              <a:t>Trainable Mentally Handicapped 2.04</a:t>
            </a:r>
          </a:p>
          <a:p>
            <a:pPr marL="0" indent="0">
              <a:buNone/>
            </a:pPr>
            <a:r>
              <a:rPr lang="en-US" sz="1800" smtClean="0"/>
              <a:t>Speech Handicapped 1.90</a:t>
            </a:r>
          </a:p>
          <a:p>
            <a:pPr marL="0" indent="0">
              <a:buNone/>
            </a:pPr>
            <a:r>
              <a:rPr lang="en-US" sz="1800" smtClean="0"/>
              <a:t>Homebound 1.00</a:t>
            </a:r>
          </a:p>
          <a:p>
            <a:pPr marL="0" indent="0">
              <a:buNone/>
            </a:pPr>
            <a:r>
              <a:rPr lang="en-US" sz="1800" smtClean="0"/>
              <a:t>Emotionally Handicapped 2.04</a:t>
            </a:r>
          </a:p>
          <a:p>
            <a:pPr marL="0" indent="0">
              <a:buNone/>
            </a:pPr>
            <a:r>
              <a:rPr lang="en-US" sz="1800" smtClean="0"/>
              <a:t>Educable Mentally Handicapped 1.74 </a:t>
            </a:r>
          </a:p>
          <a:p>
            <a:pPr marL="0" indent="0">
              <a:buNone/>
            </a:pPr>
            <a:r>
              <a:rPr lang="en-US" sz="1800" smtClean="0"/>
              <a:t>Learning Disabilities 1.74 </a:t>
            </a:r>
          </a:p>
          <a:p>
            <a:pPr marL="0" indent="0">
              <a:buNone/>
            </a:pPr>
            <a:r>
              <a:rPr lang="en-US" sz="1800" smtClean="0"/>
              <a:t>Hearing Handicapped 2.57 </a:t>
            </a:r>
            <a:endParaRPr lang="en-US" sz="1800" dirty="0"/>
          </a:p>
        </p:txBody>
      </p:sp>
      <p:sp>
        <p:nvSpPr>
          <p:cNvPr id="4" name="Content Placeholder 3"/>
          <p:cNvSpPr>
            <a:spLocks noGrp="1"/>
          </p:cNvSpPr>
          <p:nvPr>
            <p:ph sz="half" idx="2"/>
          </p:nvPr>
        </p:nvSpPr>
        <p:spPr/>
        <p:txBody>
          <a:bodyPr/>
          <a:lstStyle/>
          <a:p>
            <a:pPr marL="0" indent="0">
              <a:buNone/>
            </a:pPr>
            <a:r>
              <a:rPr lang="en-US" sz="1800" dirty="0" smtClean="0"/>
              <a:t>Visually Handicapped 2.57</a:t>
            </a:r>
          </a:p>
          <a:p>
            <a:pPr marL="0" indent="0">
              <a:buNone/>
            </a:pPr>
            <a:r>
              <a:rPr lang="en-US" sz="1800" dirty="0" smtClean="0"/>
              <a:t>Orthopedically Handicapped 2.04 </a:t>
            </a:r>
          </a:p>
          <a:p>
            <a:pPr marL="0" indent="0">
              <a:buNone/>
            </a:pPr>
            <a:r>
              <a:rPr lang="en-US" sz="1800" dirty="0" smtClean="0"/>
              <a:t>Vocational (Grades 9-12) 1.29 </a:t>
            </a:r>
          </a:p>
          <a:p>
            <a:pPr marL="0" indent="0">
              <a:buNone/>
            </a:pPr>
            <a:r>
              <a:rPr lang="en-US" sz="1800" dirty="0" smtClean="0"/>
              <a:t>Autism 2.57 </a:t>
            </a:r>
          </a:p>
          <a:p>
            <a:pPr marL="0" indent="0">
              <a:buNone/>
            </a:pPr>
            <a:r>
              <a:rPr lang="en-US" sz="1800" dirty="0" smtClean="0"/>
              <a:t>High Achieving .15</a:t>
            </a:r>
          </a:p>
          <a:p>
            <a:pPr marL="0" indent="0">
              <a:buNone/>
            </a:pPr>
            <a:r>
              <a:rPr lang="en-US" sz="1800" dirty="0" smtClean="0"/>
              <a:t>Limited English Proficiency .20 </a:t>
            </a:r>
          </a:p>
          <a:p>
            <a:pPr marL="0" indent="0">
              <a:buNone/>
            </a:pPr>
            <a:r>
              <a:rPr lang="en-US" sz="1800" dirty="0" smtClean="0"/>
              <a:t>Academic Assistance .15</a:t>
            </a:r>
          </a:p>
          <a:p>
            <a:pPr marL="0" indent="0">
              <a:buNone/>
            </a:pPr>
            <a:r>
              <a:rPr lang="en-US" sz="1800" dirty="0" smtClean="0"/>
              <a:t>Pupils in Poverty .20 </a:t>
            </a:r>
          </a:p>
          <a:p>
            <a:pPr marL="0" indent="0">
              <a:buNone/>
            </a:pPr>
            <a:r>
              <a:rPr lang="en-US" sz="1800" dirty="0" smtClean="0"/>
              <a:t>Dual Credit Enrollment .15</a:t>
            </a:r>
            <a:endParaRPr lang="en-US" sz="1800" dirty="0"/>
          </a:p>
        </p:txBody>
      </p:sp>
      <p:sp>
        <p:nvSpPr>
          <p:cNvPr id="5" name="Slide Number Placeholder 4"/>
          <p:cNvSpPr>
            <a:spLocks noGrp="1"/>
          </p:cNvSpPr>
          <p:nvPr>
            <p:ph type="sldNum" sz="quarter" idx="12"/>
          </p:nvPr>
        </p:nvSpPr>
        <p:spPr/>
        <p:txBody>
          <a:bodyPr/>
          <a:lstStyle/>
          <a:p>
            <a:fld id="{7462207E-B25F-844C-A813-B7E57EC8376C}" type="slidenum">
              <a:rPr lang="en-US" smtClean="0"/>
              <a:t>10</a:t>
            </a:fld>
            <a:endParaRPr lang="en-US" dirty="0"/>
          </a:p>
        </p:txBody>
      </p:sp>
      <p:sp>
        <p:nvSpPr>
          <p:cNvPr id="6" name="Content Placeholder 6"/>
          <p:cNvSpPr txBox="1">
            <a:spLocks/>
          </p:cNvSpPr>
          <p:nvPr/>
        </p:nvSpPr>
        <p:spPr>
          <a:xfrm>
            <a:off x="85061" y="6400800"/>
            <a:ext cx="8835655"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Gill Sans MT" charset="0"/>
                <a:ea typeface="Gill Sans MT" charset="0"/>
                <a:cs typeface="Gill Sans M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Source: South Carolina Department of Education’s </a:t>
            </a:r>
            <a:r>
              <a:rPr lang="en-US" dirty="0" smtClean="0">
                <a:solidFill>
                  <a:schemeClr val="tx1"/>
                </a:solidFill>
                <a:hlinkClick r:id="rId2"/>
              </a:rPr>
              <a:t>2018-2019 Funding Manual</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51109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Improvement Act </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sz="1800" dirty="0" smtClean="0"/>
              <a:t>Adept </a:t>
            </a:r>
          </a:p>
          <a:p>
            <a:pPr marL="0" indent="0">
              <a:buNone/>
            </a:pPr>
            <a:r>
              <a:rPr lang="en-US" sz="1800" dirty="0" smtClean="0"/>
              <a:t>Aid to Districts – Technology </a:t>
            </a:r>
          </a:p>
          <a:p>
            <a:pPr marL="0" indent="0">
              <a:buNone/>
            </a:pPr>
            <a:r>
              <a:rPr lang="en-US" sz="1800" dirty="0" smtClean="0"/>
              <a:t>Arts in Education </a:t>
            </a:r>
          </a:p>
          <a:p>
            <a:pPr marL="0" indent="0">
              <a:buNone/>
            </a:pPr>
            <a:r>
              <a:rPr lang="en-US" sz="1800" dirty="0" smtClean="0"/>
              <a:t>Adoption List of Formative Assessment </a:t>
            </a:r>
          </a:p>
          <a:p>
            <a:pPr marL="0" indent="0">
              <a:buNone/>
            </a:pPr>
            <a:r>
              <a:rPr lang="en-US" sz="1800" dirty="0" smtClean="0"/>
              <a:t>Refurbished K-8 Science Kits </a:t>
            </a:r>
          </a:p>
          <a:p>
            <a:pPr marL="0" indent="0">
              <a:buNone/>
            </a:pPr>
            <a:r>
              <a:rPr lang="en-US" sz="1800" dirty="0" smtClean="0"/>
              <a:t>Industry Certification Credentials </a:t>
            </a:r>
          </a:p>
          <a:p>
            <a:pPr marL="0" indent="0">
              <a:buNone/>
            </a:pPr>
            <a:r>
              <a:rPr lang="en-US" sz="1800" dirty="0" smtClean="0"/>
              <a:t>Career and Technology Education </a:t>
            </a:r>
          </a:p>
          <a:p>
            <a:pPr marL="0" indent="0">
              <a:buNone/>
            </a:pPr>
            <a:r>
              <a:rPr lang="en-US" sz="1800" dirty="0" smtClean="0"/>
              <a:t>National Board Salary Supplement </a:t>
            </a:r>
          </a:p>
          <a:p>
            <a:pPr marL="0" indent="0">
              <a:buNone/>
            </a:pPr>
            <a:r>
              <a:rPr lang="en-US" sz="1800" dirty="0" smtClean="0"/>
              <a:t>Teacher of the Year Award </a:t>
            </a:r>
          </a:p>
          <a:p>
            <a:pPr marL="0" indent="0">
              <a:buNone/>
            </a:pPr>
            <a:r>
              <a:rPr lang="en-US" sz="1800" dirty="0" smtClean="0"/>
              <a:t>Reading Coaches </a:t>
            </a:r>
          </a:p>
          <a:p>
            <a:pPr marL="0" indent="0">
              <a:buNone/>
            </a:pPr>
            <a:r>
              <a:rPr lang="en-US" sz="1800" dirty="0" smtClean="0"/>
              <a:t>Students at Risk of School Failure </a:t>
            </a:r>
          </a:p>
          <a:p>
            <a:pPr marL="0" indent="0">
              <a:buNone/>
            </a:pPr>
            <a:r>
              <a:rPr lang="en-US" sz="1800" dirty="0" smtClean="0"/>
              <a:t>Four-Year-Old Early Childhood Program </a:t>
            </a:r>
          </a:p>
          <a:p>
            <a:pPr marL="0" indent="0">
              <a:buNone/>
            </a:pPr>
            <a:r>
              <a:rPr lang="en-US" sz="1800" dirty="0" smtClean="0"/>
              <a:t>Child Early Reading Development and Education Program </a:t>
            </a:r>
          </a:p>
          <a:p>
            <a:pPr marL="0" indent="0">
              <a:buNone/>
            </a:pPr>
            <a:r>
              <a:rPr lang="en-US" sz="1800" dirty="0" smtClean="0"/>
              <a:t>Teacher Salary Increase </a:t>
            </a:r>
          </a:p>
          <a:p>
            <a:pPr marL="0" indent="0">
              <a:buNone/>
            </a:pP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sz="1800" dirty="0"/>
              <a:t>Teacher Salary Fringe </a:t>
            </a:r>
          </a:p>
          <a:p>
            <a:pPr marL="0" indent="0">
              <a:buNone/>
            </a:pPr>
            <a:r>
              <a:rPr lang="en-US" sz="1800" dirty="0"/>
              <a:t>Adult Education </a:t>
            </a:r>
          </a:p>
          <a:p>
            <a:pPr marL="0" indent="0">
              <a:buNone/>
            </a:pPr>
            <a:r>
              <a:rPr lang="en-US" sz="1800" dirty="0"/>
              <a:t>Summer Reading Program </a:t>
            </a:r>
          </a:p>
          <a:p>
            <a:pPr marL="0" indent="0">
              <a:buNone/>
            </a:pPr>
            <a:r>
              <a:rPr lang="en-US" sz="1800" dirty="0"/>
              <a:t>Technical Assistance – State Priority Schools </a:t>
            </a:r>
          </a:p>
          <a:p>
            <a:pPr marL="0" indent="0">
              <a:buNone/>
            </a:pPr>
            <a:r>
              <a:rPr lang="en-US" sz="1800" dirty="0"/>
              <a:t>Teacher Supplies </a:t>
            </a:r>
          </a:p>
          <a:p>
            <a:pPr marL="0" indent="0">
              <a:buNone/>
            </a:pPr>
            <a:r>
              <a:rPr lang="en-US" sz="1800" dirty="0"/>
              <a:t>Special Education – MOE </a:t>
            </a:r>
          </a:p>
          <a:p>
            <a:pPr marL="0" indent="0">
              <a:buNone/>
            </a:pPr>
            <a:r>
              <a:rPr lang="en-US" sz="1800" dirty="0"/>
              <a:t>EEEDA – Supplies and Materials – Career Awareness </a:t>
            </a:r>
          </a:p>
          <a:p>
            <a:pPr marL="0" indent="0">
              <a:buNone/>
            </a:pPr>
            <a:r>
              <a:rPr lang="en-US" sz="1800" dirty="0"/>
              <a:t>EEDA Career Specialists </a:t>
            </a:r>
          </a:p>
          <a:p>
            <a:pPr marL="0" indent="0">
              <a:buNone/>
            </a:pPr>
            <a:r>
              <a:rPr lang="en-US" sz="1800" dirty="0"/>
              <a:t>Aid to Districts </a:t>
            </a:r>
          </a:p>
          <a:p>
            <a:pPr marL="0" indent="0">
              <a:buNone/>
            </a:pPr>
            <a:endParaRPr lang="en-US" dirty="0"/>
          </a:p>
        </p:txBody>
      </p:sp>
      <p:sp>
        <p:nvSpPr>
          <p:cNvPr id="5" name="Slide Number Placeholder 4"/>
          <p:cNvSpPr>
            <a:spLocks noGrp="1"/>
          </p:cNvSpPr>
          <p:nvPr>
            <p:ph type="sldNum" sz="quarter" idx="12"/>
          </p:nvPr>
        </p:nvSpPr>
        <p:spPr/>
        <p:txBody>
          <a:bodyPr/>
          <a:lstStyle/>
          <a:p>
            <a:fld id="{7462207E-B25F-844C-A813-B7E57EC8376C}" type="slidenum">
              <a:rPr lang="en-US" smtClean="0"/>
              <a:t>11</a:t>
            </a:fld>
            <a:endParaRPr lang="en-US" dirty="0"/>
          </a:p>
        </p:txBody>
      </p:sp>
      <p:sp>
        <p:nvSpPr>
          <p:cNvPr id="6" name="Content Placeholder 6"/>
          <p:cNvSpPr txBox="1">
            <a:spLocks/>
          </p:cNvSpPr>
          <p:nvPr/>
        </p:nvSpPr>
        <p:spPr>
          <a:xfrm>
            <a:off x="85061" y="6400800"/>
            <a:ext cx="8835655"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Gill Sans MT" charset="0"/>
                <a:ea typeface="Gill Sans MT" charset="0"/>
                <a:cs typeface="Gill Sans M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Source: South Carolina Department of Education’s </a:t>
            </a:r>
            <a:r>
              <a:rPr lang="en-US" dirty="0" smtClean="0">
                <a:solidFill>
                  <a:schemeClr val="tx1"/>
                </a:solidFill>
                <a:hlinkClick r:id="rId3"/>
              </a:rPr>
              <a:t>2018-2019 Funding Manual</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3985682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Restricted State Funding </a:t>
            </a:r>
          </a:p>
        </p:txBody>
      </p:sp>
      <p:sp>
        <p:nvSpPr>
          <p:cNvPr id="11" name="Content Placeholder 10"/>
          <p:cNvSpPr>
            <a:spLocks noGrp="1"/>
          </p:cNvSpPr>
          <p:nvPr>
            <p:ph sz="half" idx="1"/>
          </p:nvPr>
        </p:nvSpPr>
        <p:spPr/>
        <p:txBody>
          <a:bodyPr>
            <a:normAutofit fontScale="77500" lnSpcReduction="20000"/>
          </a:bodyPr>
          <a:lstStyle/>
          <a:p>
            <a:pPr marL="0" indent="0">
              <a:buNone/>
            </a:pPr>
            <a:r>
              <a:rPr lang="en-US" sz="2300" dirty="0" smtClean="0"/>
              <a:t>EEDA Career Specialists </a:t>
            </a:r>
          </a:p>
          <a:p>
            <a:pPr marL="0" indent="0">
              <a:buNone/>
            </a:pPr>
            <a:r>
              <a:rPr lang="en-US" sz="2300" dirty="0" smtClean="0"/>
              <a:t>Student Health and Fitness </a:t>
            </a:r>
          </a:p>
          <a:p>
            <a:pPr marL="0" indent="0">
              <a:buNone/>
            </a:pPr>
            <a:r>
              <a:rPr lang="en-US" sz="2300" dirty="0" smtClean="0"/>
              <a:t>Handicapped Transportation –Bus Driver Aides </a:t>
            </a:r>
          </a:p>
          <a:p>
            <a:pPr marL="0" indent="0">
              <a:buNone/>
            </a:pPr>
            <a:r>
              <a:rPr lang="en-US" sz="2300" dirty="0" smtClean="0"/>
              <a:t>Handicapped Transportation –Special Needs Students Contract Reimbursement </a:t>
            </a:r>
          </a:p>
          <a:p>
            <a:pPr marL="0" indent="0">
              <a:buNone/>
            </a:pPr>
            <a:r>
              <a:rPr lang="en-US" sz="2300" dirty="0" smtClean="0"/>
              <a:t>Home Schooling </a:t>
            </a:r>
          </a:p>
          <a:p>
            <a:pPr marL="0" indent="0">
              <a:buNone/>
            </a:pPr>
            <a:r>
              <a:rPr lang="en-US" sz="2300" dirty="0" smtClean="0"/>
              <a:t>Child Early Reading Development and Education Program </a:t>
            </a:r>
          </a:p>
          <a:p>
            <a:pPr marL="0" indent="0">
              <a:buNone/>
            </a:pPr>
            <a:r>
              <a:rPr lang="en-US" sz="2300" dirty="0" smtClean="0"/>
              <a:t>Reading Coaches </a:t>
            </a:r>
          </a:p>
          <a:p>
            <a:pPr marL="0" indent="0">
              <a:buNone/>
            </a:pPr>
            <a:r>
              <a:rPr lang="en-US" sz="2300" dirty="0" smtClean="0"/>
              <a:t>Student Health and Fitness – Nurses </a:t>
            </a:r>
          </a:p>
          <a:p>
            <a:pPr marL="0" indent="0">
              <a:buNone/>
            </a:pPr>
            <a:r>
              <a:rPr lang="en-US" sz="2300" dirty="0"/>
              <a:t>DSS SNAP E&amp;T Program </a:t>
            </a:r>
          </a:p>
          <a:p>
            <a:pPr marL="0" indent="0">
              <a:buNone/>
            </a:pPr>
            <a:r>
              <a:rPr lang="en-US" sz="2300" dirty="0"/>
              <a:t>School Bus Driver Salary </a:t>
            </a:r>
          </a:p>
          <a:p>
            <a:pPr marL="0" indent="0">
              <a:buNone/>
            </a:pPr>
            <a:r>
              <a:rPr lang="en-US" sz="2300" dirty="0"/>
              <a:t>EAA Bus Driver Salary and Fringe </a:t>
            </a:r>
          </a:p>
          <a:p>
            <a:pPr marL="0" indent="0">
              <a:buNone/>
            </a:pPr>
            <a:r>
              <a:rPr lang="en-US" sz="2300" dirty="0"/>
              <a:t>Transportation Workers Compensation </a:t>
            </a:r>
          </a:p>
          <a:p>
            <a:pPr marL="0" indent="0">
              <a:buNone/>
            </a:pPr>
            <a:endParaRPr lang="en-US" dirty="0"/>
          </a:p>
        </p:txBody>
      </p:sp>
      <p:sp>
        <p:nvSpPr>
          <p:cNvPr id="12" name="Content Placeholder 11"/>
          <p:cNvSpPr>
            <a:spLocks noGrp="1"/>
          </p:cNvSpPr>
          <p:nvPr>
            <p:ph sz="half" idx="2"/>
          </p:nvPr>
        </p:nvSpPr>
        <p:spPr/>
        <p:txBody>
          <a:bodyPr>
            <a:normAutofit fontScale="77500" lnSpcReduction="20000"/>
          </a:bodyPr>
          <a:lstStyle/>
          <a:p>
            <a:pPr marL="0" indent="0">
              <a:buNone/>
            </a:pPr>
            <a:r>
              <a:rPr lang="en-US" sz="2300" dirty="0" smtClean="0"/>
              <a:t>Fringe </a:t>
            </a:r>
            <a:r>
              <a:rPr lang="en-US" sz="2300" dirty="0"/>
              <a:t>Benefits Employer Contributions </a:t>
            </a:r>
          </a:p>
          <a:p>
            <a:pPr marL="0" indent="0">
              <a:buNone/>
            </a:pPr>
            <a:r>
              <a:rPr lang="en-US" sz="2300" dirty="0"/>
              <a:t>Retiree Insurance </a:t>
            </a:r>
          </a:p>
          <a:p>
            <a:pPr marL="0" indent="0">
              <a:buNone/>
            </a:pPr>
            <a:r>
              <a:rPr lang="en-US" sz="2300" dirty="0"/>
              <a:t>Teacher Supply </a:t>
            </a:r>
          </a:p>
          <a:p>
            <a:pPr marL="0" indent="0">
              <a:buNone/>
            </a:pPr>
            <a:r>
              <a:rPr lang="en-US" sz="2300" dirty="0"/>
              <a:t>Education License Plates </a:t>
            </a:r>
          </a:p>
          <a:p>
            <a:pPr marL="0" indent="0">
              <a:buNone/>
            </a:pPr>
            <a:r>
              <a:rPr lang="en-US" sz="2300" dirty="0"/>
              <a:t>Residential Treatment Facilities </a:t>
            </a:r>
          </a:p>
          <a:p>
            <a:pPr marL="0" indent="0">
              <a:buNone/>
            </a:pPr>
            <a:r>
              <a:rPr lang="en-US" sz="2300" dirty="0"/>
              <a:t>Maintenance of State Financial Support (MFS)  -Tier I Maintenance of State Financial Support (MFS) - Tier II</a:t>
            </a:r>
          </a:p>
          <a:p>
            <a:pPr marL="0" indent="0">
              <a:buNone/>
            </a:pP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12</a:t>
            </a:fld>
            <a:endParaRPr lang="en-US" dirty="0"/>
          </a:p>
        </p:txBody>
      </p:sp>
      <p:sp>
        <p:nvSpPr>
          <p:cNvPr id="7" name="Content Placeholder 6"/>
          <p:cNvSpPr txBox="1">
            <a:spLocks/>
          </p:cNvSpPr>
          <p:nvPr/>
        </p:nvSpPr>
        <p:spPr>
          <a:xfrm>
            <a:off x="85061" y="6400800"/>
            <a:ext cx="8835655"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Gill Sans MT" charset="0"/>
                <a:ea typeface="Gill Sans MT" charset="0"/>
                <a:cs typeface="Gill Sans M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Source: South Carolina Department of Education’s </a:t>
            </a:r>
            <a:r>
              <a:rPr lang="en-US" dirty="0" smtClean="0">
                <a:solidFill>
                  <a:schemeClr val="tx1"/>
                </a:solidFill>
                <a:hlinkClick r:id="rId3"/>
              </a:rPr>
              <a:t>2018-2019 Funding Manual</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7747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stretch>
            <a:fillRect/>
          </a:stretch>
        </p:blipFill>
        <p:spPr>
          <a:xfrm>
            <a:off x="306888" y="1323407"/>
            <a:ext cx="4038600" cy="3587977"/>
          </a:xfrm>
          <a:prstGeom prst="rect">
            <a:avLst/>
          </a:prstGeom>
        </p:spPr>
      </p:pic>
      <p:sp>
        <p:nvSpPr>
          <p:cNvPr id="4" name="Content Placeholder 3"/>
          <p:cNvSpPr>
            <a:spLocks noGrp="1"/>
          </p:cNvSpPr>
          <p:nvPr>
            <p:ph sz="half" idx="2"/>
          </p:nvPr>
        </p:nvSpPr>
        <p:spPr>
          <a:xfrm>
            <a:off x="4446740" y="1323407"/>
            <a:ext cx="4509370" cy="4718304"/>
          </a:xfrm>
        </p:spPr>
        <p:txBody>
          <a:bodyPr/>
          <a:lstStyle/>
          <a:p>
            <a:pPr marL="0" indent="0">
              <a:buNone/>
            </a:pPr>
            <a:r>
              <a:rPr lang="en-US" sz="2400" u="sng" dirty="0" smtClean="0"/>
              <a:t>Problems with Categorical Funding</a:t>
            </a:r>
          </a:p>
          <a:p>
            <a:r>
              <a:rPr lang="en-US" sz="2400" dirty="0" smtClean="0"/>
              <a:t>One-size-fits-all solution </a:t>
            </a:r>
          </a:p>
          <a:p>
            <a:r>
              <a:rPr lang="en-US" sz="2400" dirty="0" smtClean="0"/>
              <a:t>Compliance culture over innovation  </a:t>
            </a:r>
          </a:p>
          <a:p>
            <a:r>
              <a:rPr lang="en-US" sz="2400" dirty="0" smtClean="0"/>
              <a:t>Can cause funding inequities  </a:t>
            </a:r>
          </a:p>
          <a:p>
            <a:r>
              <a:rPr lang="en-US" sz="2400" dirty="0" smtClean="0"/>
              <a:t>Diminishes transparency </a:t>
            </a:r>
          </a:p>
          <a:p>
            <a:r>
              <a:rPr lang="en-US" sz="2400" dirty="0" smtClean="0"/>
              <a:t>Diminishes accountability </a:t>
            </a:r>
          </a:p>
          <a:p>
            <a:pPr marL="0" indent="0">
              <a:buNone/>
            </a:pPr>
            <a:endParaRPr lang="en-US" sz="2400" dirty="0"/>
          </a:p>
          <a:p>
            <a:pPr marL="0" indent="0">
              <a:buNone/>
            </a:pPr>
            <a:r>
              <a:rPr lang="en-US" sz="2400" dirty="0" smtClean="0"/>
              <a:t> </a:t>
            </a:r>
          </a:p>
          <a:p>
            <a:pPr marL="0" indent="0">
              <a:buNone/>
            </a:pPr>
            <a:endParaRPr lang="en-US" dirty="0"/>
          </a:p>
        </p:txBody>
      </p:sp>
      <p:sp>
        <p:nvSpPr>
          <p:cNvPr id="5" name="Slide Number Placeholder 4"/>
          <p:cNvSpPr>
            <a:spLocks noGrp="1"/>
          </p:cNvSpPr>
          <p:nvPr>
            <p:ph type="sldNum" sz="quarter" idx="12"/>
          </p:nvPr>
        </p:nvSpPr>
        <p:spPr/>
        <p:txBody>
          <a:bodyPr/>
          <a:lstStyle/>
          <a:p>
            <a:fld id="{7462207E-B25F-844C-A813-B7E57EC8376C}" type="slidenum">
              <a:rPr lang="en-US" smtClean="0"/>
              <a:t>13</a:t>
            </a:fld>
            <a:endParaRPr lang="en-US" dirty="0"/>
          </a:p>
        </p:txBody>
      </p:sp>
      <p:sp>
        <p:nvSpPr>
          <p:cNvPr id="9" name="TextBox 8"/>
          <p:cNvSpPr txBox="1"/>
          <p:nvPr/>
        </p:nvSpPr>
        <p:spPr>
          <a:xfrm>
            <a:off x="796358" y="5469619"/>
            <a:ext cx="8605381" cy="1200329"/>
          </a:xfrm>
          <a:prstGeom prst="rect">
            <a:avLst/>
          </a:prstGeom>
          <a:noFill/>
        </p:spPr>
        <p:txBody>
          <a:bodyPr wrap="square" rtlCol="0">
            <a:spAutoFit/>
          </a:bodyPr>
          <a:lstStyle/>
          <a:p>
            <a:r>
              <a:rPr lang="en-US" b="1" dirty="0" smtClean="0"/>
              <a:t>States</a:t>
            </a:r>
            <a:r>
              <a:rPr lang="en-US" dirty="0" smtClean="0"/>
              <a:t> are moving </a:t>
            </a:r>
            <a:r>
              <a:rPr lang="en-US" dirty="0"/>
              <a:t>t</a:t>
            </a:r>
            <a:r>
              <a:rPr lang="en-US" dirty="0" smtClean="0"/>
              <a:t>oward local autonomy over education dollars.</a:t>
            </a:r>
          </a:p>
          <a:p>
            <a:endParaRPr lang="en-US" dirty="0" smtClean="0"/>
          </a:p>
          <a:p>
            <a:r>
              <a:rPr lang="en-US" b="1" dirty="0" smtClean="0"/>
              <a:t>Districts </a:t>
            </a:r>
            <a:r>
              <a:rPr lang="en-US" dirty="0" smtClean="0"/>
              <a:t>are increasingly adopting funding models that give school leaders more say over spending decisions.  </a:t>
            </a:r>
            <a:endParaRPr lang="en-US" dirty="0"/>
          </a:p>
        </p:txBody>
      </p:sp>
    </p:spTree>
    <p:extLst>
      <p:ext uri="{BB962C8B-B14F-4D97-AF65-F5344CB8AC3E}">
        <p14:creationId xmlns:p14="http://schemas.microsoft.com/office/powerpoint/2010/main" val="242270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61" y="1392686"/>
            <a:ext cx="2658138" cy="5009423"/>
          </a:xfrm>
        </p:spPr>
        <p:txBody>
          <a:bodyPr/>
          <a:lstStyle/>
          <a:p>
            <a:pPr marL="0" indent="0">
              <a:buNone/>
            </a:pPr>
            <a:endParaRPr lang="en-US" dirty="0" smtClean="0"/>
          </a:p>
          <a:p>
            <a:pPr marL="0" indent="0">
              <a:buNone/>
            </a:pPr>
            <a:r>
              <a:rPr lang="en-US" i="1" dirty="0" smtClean="0"/>
              <a:t>Who is the biggest obstacle to making spending decisions that best address your students’ needs? </a:t>
            </a:r>
            <a:endParaRPr lang="en-US" i="1" dirty="0"/>
          </a:p>
        </p:txBody>
      </p:sp>
      <p:sp>
        <p:nvSpPr>
          <p:cNvPr id="5" name="Slide Number Placeholder 4"/>
          <p:cNvSpPr>
            <a:spLocks noGrp="1"/>
          </p:cNvSpPr>
          <p:nvPr>
            <p:ph type="sldNum" sz="quarter" idx="12"/>
          </p:nvPr>
        </p:nvSpPr>
        <p:spPr/>
        <p:txBody>
          <a:bodyPr/>
          <a:lstStyle/>
          <a:p>
            <a:fld id="{7462207E-B25F-844C-A813-B7E57EC8376C}" type="slidenum">
              <a:rPr lang="en-US" smtClean="0"/>
              <a:t>14</a:t>
            </a:fld>
            <a:endParaRPr lang="en-US" dirty="0"/>
          </a:p>
        </p:txBody>
      </p:sp>
      <p:sp>
        <p:nvSpPr>
          <p:cNvPr id="10" name="Content Placeholder 6"/>
          <p:cNvSpPr txBox="1">
            <a:spLocks/>
          </p:cNvSpPr>
          <p:nvPr/>
        </p:nvSpPr>
        <p:spPr>
          <a:xfrm>
            <a:off x="85061" y="6400800"/>
            <a:ext cx="8835655"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Gill Sans MT" charset="0"/>
                <a:ea typeface="Gill Sans MT" charset="0"/>
                <a:cs typeface="Gill Sans M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Source: Education Week </a:t>
            </a:r>
            <a:r>
              <a:rPr lang="en-US" i="1" dirty="0" smtClean="0">
                <a:solidFill>
                  <a:schemeClr val="tx1"/>
                </a:solidFill>
              </a:rPr>
              <a:t>Research Center</a:t>
            </a:r>
            <a:r>
              <a:rPr lang="en-US" dirty="0" smtClean="0">
                <a:solidFill>
                  <a:schemeClr val="tx1"/>
                </a:solidFill>
              </a:rPr>
              <a:t>, 2019. </a:t>
            </a:r>
            <a:endParaRPr lang="en-US" dirty="0">
              <a:solidFill>
                <a:schemeClr val="tx1"/>
              </a:solidFill>
            </a:endParaRPr>
          </a:p>
        </p:txBody>
      </p:sp>
      <p:pic>
        <p:nvPicPr>
          <p:cNvPr id="12" name="Content Placeholder 11"/>
          <p:cNvPicPr>
            <a:picLocks noGrp="1" noChangeAspect="1"/>
          </p:cNvPicPr>
          <p:nvPr>
            <p:ph sz="half" idx="2"/>
          </p:nvPr>
        </p:nvPicPr>
        <p:blipFill>
          <a:blip r:embed="rId3"/>
          <a:stretch>
            <a:fillRect/>
          </a:stretch>
        </p:blipFill>
        <p:spPr>
          <a:xfrm>
            <a:off x="2743199" y="1392686"/>
            <a:ext cx="6273209" cy="3976914"/>
          </a:xfrm>
          <a:prstGeom prst="rect">
            <a:avLst/>
          </a:prstGeom>
        </p:spPr>
      </p:pic>
    </p:spTree>
    <p:extLst>
      <p:ext uri="{BB962C8B-B14F-4D97-AF65-F5344CB8AC3E}">
        <p14:creationId xmlns:p14="http://schemas.microsoft.com/office/powerpoint/2010/main" val="1446588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sz="3600" dirty="0" smtClean="0"/>
          </a:p>
          <a:p>
            <a:pPr marL="0" indent="0" algn="ctr">
              <a:buNone/>
            </a:pPr>
            <a:r>
              <a:rPr lang="en-US" sz="3600" dirty="0" smtClean="0"/>
              <a:t>Other Shortcomings to Note</a:t>
            </a:r>
            <a:endParaRPr lang="en-US" sz="3600" dirty="0"/>
          </a:p>
        </p:txBody>
      </p:sp>
      <p:sp>
        <p:nvSpPr>
          <p:cNvPr id="5" name="Slide Number Placeholder 4"/>
          <p:cNvSpPr>
            <a:spLocks noGrp="1"/>
          </p:cNvSpPr>
          <p:nvPr>
            <p:ph type="sldNum" sz="quarter" idx="12"/>
          </p:nvPr>
        </p:nvSpPr>
        <p:spPr/>
        <p:txBody>
          <a:bodyPr/>
          <a:lstStyle/>
          <a:p>
            <a:fld id="{7462207E-B25F-844C-A813-B7E57EC8376C}" type="slidenum">
              <a:rPr lang="en-US" smtClean="0"/>
              <a:t>15</a:t>
            </a:fld>
            <a:endParaRPr lang="en-US" dirty="0"/>
          </a:p>
        </p:txBody>
      </p:sp>
    </p:spTree>
    <p:extLst>
      <p:ext uri="{BB962C8B-B14F-4D97-AF65-F5344CB8AC3E}">
        <p14:creationId xmlns:p14="http://schemas.microsoft.com/office/powerpoint/2010/main" val="499215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28" y="515439"/>
            <a:ext cx="8379913" cy="624430"/>
          </a:xfrm>
        </p:spPr>
        <p:txBody>
          <a:bodyPr>
            <a:normAutofit/>
          </a:bodyPr>
          <a:lstStyle/>
          <a:p>
            <a:r>
              <a:rPr lang="en-US" sz="3100" dirty="0" smtClean="0"/>
              <a:t>District Comparison: Revenue vs.  Assessed Valuation </a:t>
            </a:r>
            <a:endParaRPr lang="en-US" sz="3100" dirty="0"/>
          </a:p>
        </p:txBody>
      </p:sp>
      <p:pic>
        <p:nvPicPr>
          <p:cNvPr id="8" name="Content Placeholder 7"/>
          <p:cNvPicPr>
            <a:picLocks noGrp="1" noChangeAspect="1"/>
          </p:cNvPicPr>
          <p:nvPr>
            <p:ph sz="half" idx="1"/>
          </p:nvPr>
        </p:nvPicPr>
        <p:blipFill>
          <a:blip r:embed="rId3"/>
          <a:stretch>
            <a:fillRect/>
          </a:stretch>
        </p:blipFill>
        <p:spPr>
          <a:xfrm>
            <a:off x="1352810" y="1453018"/>
            <a:ext cx="6412629" cy="5100181"/>
          </a:xfrm>
          <a:prstGeom prst="rect">
            <a:avLst/>
          </a:prstGeom>
        </p:spPr>
      </p:pic>
      <p:sp>
        <p:nvSpPr>
          <p:cNvPr id="5" name="Slide Number Placeholder 4"/>
          <p:cNvSpPr>
            <a:spLocks noGrp="1"/>
          </p:cNvSpPr>
          <p:nvPr>
            <p:ph type="sldNum" sz="quarter" idx="12"/>
          </p:nvPr>
        </p:nvSpPr>
        <p:spPr/>
        <p:txBody>
          <a:bodyPr/>
          <a:lstStyle/>
          <a:p>
            <a:fld id="{7462207E-B25F-844C-A813-B7E57EC8376C}" type="slidenum">
              <a:rPr lang="en-US" smtClean="0"/>
              <a:t>16</a:t>
            </a:fld>
            <a:endParaRPr lang="en-US" dirty="0"/>
          </a:p>
        </p:txBody>
      </p:sp>
      <p:sp>
        <p:nvSpPr>
          <p:cNvPr id="9" name="Content Placeholder 6"/>
          <p:cNvSpPr>
            <a:spLocks noGrp="1"/>
          </p:cNvSpPr>
          <p:nvPr>
            <p:ph idx="13"/>
          </p:nvPr>
        </p:nvSpPr>
        <p:spPr>
          <a:xfrm>
            <a:off x="85061" y="6553200"/>
            <a:ext cx="8835655" cy="304800"/>
          </a:xfrm>
        </p:spPr>
        <p:txBody>
          <a:bodyPr/>
          <a:lstStyle/>
          <a:p>
            <a:r>
              <a:rPr lang="en-US" dirty="0" smtClean="0">
                <a:solidFill>
                  <a:schemeClr val="tx1"/>
                </a:solidFill>
              </a:rPr>
              <a:t>Source: 2017-18 revenue data based on figures obtained from South Carolina Department of </a:t>
            </a:r>
            <a:r>
              <a:rPr lang="en-US" dirty="0">
                <a:solidFill>
                  <a:schemeClr val="tx1"/>
                </a:solidFill>
              </a:rPr>
              <a:t>Education’s website. </a:t>
            </a:r>
            <a:r>
              <a:rPr lang="en-US" dirty="0">
                <a:solidFill>
                  <a:schemeClr val="tx1"/>
                </a:solidFill>
                <a:hlinkClick r:id="rId4"/>
              </a:rPr>
              <a:t>https://ed.sc.gov</a:t>
            </a:r>
            <a:r>
              <a:rPr lang="en-US" dirty="0" smtClean="0">
                <a:solidFill>
                  <a:schemeClr val="tx1"/>
                </a:solidFill>
                <a:hlinkClick r:id="rId4"/>
              </a:rPr>
              <a:t>/</a:t>
            </a:r>
            <a:endParaRPr lang="en-US" dirty="0">
              <a:solidFill>
                <a:schemeClr val="tx1"/>
              </a:solidFill>
            </a:endParaRPr>
          </a:p>
        </p:txBody>
      </p:sp>
    </p:spTree>
    <p:extLst>
      <p:ext uri="{BB962C8B-B14F-4D97-AF65-F5344CB8AC3E}">
        <p14:creationId xmlns:p14="http://schemas.microsoft.com/office/powerpoint/2010/main" val="755739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864475" cy="744255"/>
          </a:xfrm>
        </p:spPr>
        <p:txBody>
          <a:bodyPr>
            <a:normAutofit fontScale="90000"/>
          </a:bodyPr>
          <a:lstStyle/>
          <a:p>
            <a:r>
              <a:rPr lang="en-US" dirty="0" smtClean="0"/>
              <a:t>District Comparison: Revenue vs. Poverty Estimates </a:t>
            </a: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17</a:t>
            </a:fld>
            <a:endParaRPr lang="en-US" dirty="0"/>
          </a:p>
        </p:txBody>
      </p:sp>
      <p:pic>
        <p:nvPicPr>
          <p:cNvPr id="8" name="Content Placeholder 8"/>
          <p:cNvPicPr>
            <a:picLocks noGrp="1" noChangeAspect="1"/>
          </p:cNvPicPr>
          <p:nvPr>
            <p:ph idx="1"/>
          </p:nvPr>
        </p:nvPicPr>
        <p:blipFill>
          <a:blip r:embed="rId3"/>
          <a:stretch>
            <a:fillRect/>
          </a:stretch>
        </p:blipFill>
        <p:spPr>
          <a:xfrm>
            <a:off x="1145195" y="1277655"/>
            <a:ext cx="6608415" cy="5191725"/>
          </a:xfrm>
          <a:prstGeom prst="rect">
            <a:avLst/>
          </a:prstGeom>
        </p:spPr>
      </p:pic>
      <p:sp>
        <p:nvSpPr>
          <p:cNvPr id="9" name="Content Placeholder 6"/>
          <p:cNvSpPr>
            <a:spLocks noGrp="1"/>
          </p:cNvSpPr>
          <p:nvPr>
            <p:ph idx="13"/>
          </p:nvPr>
        </p:nvSpPr>
        <p:spPr>
          <a:xfrm>
            <a:off x="85061" y="6472924"/>
            <a:ext cx="8835655" cy="304800"/>
          </a:xfrm>
        </p:spPr>
        <p:txBody>
          <a:bodyPr>
            <a:noAutofit/>
          </a:bodyPr>
          <a:lstStyle/>
          <a:p>
            <a:pPr algn="l"/>
            <a:r>
              <a:rPr lang="en-US" sz="1050" dirty="0" smtClean="0">
                <a:solidFill>
                  <a:schemeClr val="tx1"/>
                </a:solidFill>
              </a:rPr>
              <a:t>Source: 2017-18 revenue data based on figures obtained from South Carolina Department of </a:t>
            </a:r>
            <a:r>
              <a:rPr lang="en-US" sz="1050" dirty="0">
                <a:solidFill>
                  <a:schemeClr val="tx1"/>
                </a:solidFill>
              </a:rPr>
              <a:t>Education’s website. </a:t>
            </a:r>
            <a:r>
              <a:rPr lang="en-US" sz="1050" dirty="0">
                <a:solidFill>
                  <a:schemeClr val="tx1"/>
                </a:solidFill>
                <a:hlinkClick r:id="rId4"/>
              </a:rPr>
              <a:t>https://ed.sc.gov</a:t>
            </a:r>
            <a:r>
              <a:rPr lang="en-US" sz="1050" dirty="0" smtClean="0">
                <a:solidFill>
                  <a:schemeClr val="tx1"/>
                </a:solidFill>
                <a:hlinkClick r:id="rId4"/>
              </a:rPr>
              <a:t>/</a:t>
            </a:r>
            <a:r>
              <a:rPr lang="en-US" sz="1050" dirty="0" smtClean="0"/>
              <a:t>. 2017 poverty estimates for </a:t>
            </a:r>
            <a:r>
              <a:rPr lang="en-US" sz="1050" dirty="0"/>
              <a:t>districts obtained </a:t>
            </a:r>
            <a:r>
              <a:rPr lang="en-US" sz="1050" dirty="0" smtClean="0"/>
              <a:t>from U.S</a:t>
            </a:r>
            <a:r>
              <a:rPr lang="en-US" sz="1050" dirty="0"/>
              <a:t>. Census </a:t>
            </a:r>
            <a:r>
              <a:rPr lang="en-US" sz="1050" dirty="0" smtClean="0"/>
              <a:t>Bureau’s </a:t>
            </a:r>
            <a:r>
              <a:rPr lang="en-US" sz="1050" dirty="0"/>
              <a:t>Small Area Income and Poverty Program (SAIPE)</a:t>
            </a:r>
            <a:endParaRPr lang="en-US" sz="1050" dirty="0">
              <a:solidFill>
                <a:schemeClr val="tx1"/>
              </a:solidFill>
            </a:endParaRPr>
          </a:p>
        </p:txBody>
      </p:sp>
    </p:spTree>
    <p:extLst>
      <p:ext uri="{BB962C8B-B14F-4D97-AF65-F5344CB8AC3E}">
        <p14:creationId xmlns:p14="http://schemas.microsoft.com/office/powerpoint/2010/main" val="1807268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California’s Local control funding formula </a:t>
            </a:r>
            <a:endParaRPr lang="en-US" dirty="0"/>
          </a:p>
        </p:txBody>
      </p:sp>
      <p:sp>
        <p:nvSpPr>
          <p:cNvPr id="4" name="Slide Number Placeholder 3"/>
          <p:cNvSpPr>
            <a:spLocks noGrp="1"/>
          </p:cNvSpPr>
          <p:nvPr>
            <p:ph type="sldNum" sz="quarter" idx="12"/>
          </p:nvPr>
        </p:nvSpPr>
        <p:spPr/>
        <p:txBody>
          <a:bodyPr/>
          <a:lstStyle/>
          <a:p>
            <a:fld id="{7462207E-B25F-844C-A813-B7E57EC8376C}" type="slidenum">
              <a:rPr lang="en-US" smtClean="0"/>
              <a:pPr/>
              <a:t>18</a:t>
            </a:fld>
            <a:endParaRPr lang="en-US" dirty="0"/>
          </a:p>
        </p:txBody>
      </p:sp>
    </p:spTree>
    <p:extLst>
      <p:ext uri="{BB962C8B-B14F-4D97-AF65-F5344CB8AC3E}">
        <p14:creationId xmlns:p14="http://schemas.microsoft.com/office/powerpoint/2010/main" val="6457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Reason Foundation </a:t>
            </a:r>
            <a:endParaRPr lang="en-US" dirty="0"/>
          </a:p>
        </p:txBody>
      </p:sp>
      <p:sp>
        <p:nvSpPr>
          <p:cNvPr id="3" name="Content Placeholder 2"/>
          <p:cNvSpPr>
            <a:spLocks noGrp="1"/>
          </p:cNvSpPr>
          <p:nvPr>
            <p:ph idx="1"/>
          </p:nvPr>
        </p:nvSpPr>
        <p:spPr/>
        <p:txBody>
          <a:bodyPr/>
          <a:lstStyle/>
          <a:p>
            <a:pPr marL="0" indent="0">
              <a:buNone/>
            </a:pPr>
            <a:r>
              <a:rPr lang="en-US" i="1" dirty="0">
                <a:latin typeface="Gill Sans MT"/>
                <a:ea typeface="+mn-lt"/>
                <a:cs typeface="+mn-lt"/>
              </a:rPr>
              <a:t>Reason Foundation is a national 501(c)(3) public policy research and education organization with expertise across a range of policy areas, including public sector pensions, transportation, infrastructure, education, and criminal justice. </a:t>
            </a:r>
            <a:endParaRPr lang="en-US" i="1" dirty="0" smtClean="0">
              <a:latin typeface="Gill Sans MT"/>
              <a:ea typeface="+mn-lt"/>
              <a:cs typeface="+mn-lt"/>
            </a:endParaRPr>
          </a:p>
          <a:p>
            <a:pPr marL="0" indent="0">
              <a:buNone/>
            </a:pPr>
            <a:endParaRPr lang="en-US" i="1" dirty="0">
              <a:latin typeface="Gill Sans MT"/>
              <a:ea typeface="+mn-lt"/>
              <a:cs typeface="+mn-lt"/>
            </a:endParaRPr>
          </a:p>
          <a:p>
            <a:pPr marL="0" indent="0">
              <a:buNone/>
            </a:pPr>
            <a:r>
              <a:rPr lang="en-US" i="1" dirty="0">
                <a:latin typeface="Gill Sans MT"/>
              </a:rPr>
              <a:t>The Center for Student-based Budgeting at Reason Foundation </a:t>
            </a:r>
            <a:r>
              <a:rPr lang="en-US" i="1" dirty="0" smtClean="0">
                <a:latin typeface="Gill Sans MT"/>
              </a:rPr>
              <a:t>helps policymakers</a:t>
            </a:r>
            <a:r>
              <a:rPr lang="en-US" i="1" dirty="0">
                <a:latin typeface="Gill Sans MT"/>
              </a:rPr>
              <a:t>, school district officials and other stakeholders design </a:t>
            </a:r>
            <a:r>
              <a:rPr lang="en-US" i="1" dirty="0" smtClean="0">
                <a:latin typeface="Gill Sans MT"/>
              </a:rPr>
              <a:t>and </a:t>
            </a:r>
            <a:r>
              <a:rPr lang="en-US" i="1" dirty="0">
                <a:latin typeface="Gill Sans MT"/>
              </a:rPr>
              <a:t>implement education finance </a:t>
            </a:r>
            <a:r>
              <a:rPr lang="en-US" i="1" dirty="0" smtClean="0">
                <a:latin typeface="Gill Sans MT"/>
              </a:rPr>
              <a:t>reforms that put students first. </a:t>
            </a:r>
          </a:p>
          <a:p>
            <a:pPr marL="0" indent="0">
              <a:buNone/>
            </a:pPr>
            <a:endParaRPr lang="en-US" i="1" dirty="0">
              <a:latin typeface="Gill Sans MT"/>
            </a:endParaRPr>
          </a:p>
          <a:p>
            <a:pPr marL="0" indent="0">
              <a:buNone/>
            </a:pPr>
            <a:r>
              <a:rPr lang="en-US" i="1" dirty="0">
                <a:latin typeface="Gill Sans MT"/>
                <a:ea typeface="+mn-lt"/>
                <a:cs typeface="+mn-lt"/>
              </a:rPr>
              <a:t>For more information about Reason Foundation, visit reason.org.</a:t>
            </a:r>
          </a:p>
          <a:p>
            <a:pPr marL="0" indent="0">
              <a:buNone/>
            </a:pPr>
            <a:endParaRPr lang="en-US" i="1"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1</a:t>
            </a:fld>
            <a:endParaRPr lang="en-US" dirty="0"/>
          </a:p>
        </p:txBody>
      </p:sp>
    </p:spTree>
    <p:extLst>
      <p:ext uri="{BB962C8B-B14F-4D97-AF65-F5344CB8AC3E}">
        <p14:creationId xmlns:p14="http://schemas.microsoft.com/office/powerpoint/2010/main" val="3008103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LCFF: Background </a:t>
            </a:r>
            <a:endParaRPr lang="en-US" dirty="0"/>
          </a:p>
        </p:txBody>
      </p:sp>
      <p:sp>
        <p:nvSpPr>
          <p:cNvPr id="3" name="Content Placeholder 2"/>
          <p:cNvSpPr>
            <a:spLocks noGrp="1"/>
          </p:cNvSpPr>
          <p:nvPr>
            <p:ph sz="half" idx="1"/>
          </p:nvPr>
        </p:nvSpPr>
        <p:spPr>
          <a:xfrm>
            <a:off x="3415229" y="1690688"/>
            <a:ext cx="5596569" cy="4718304"/>
          </a:xfrm>
        </p:spPr>
        <p:txBody>
          <a:bodyPr>
            <a:normAutofit/>
          </a:bodyPr>
          <a:lstStyle/>
          <a:p>
            <a:pPr marL="0" indent="0">
              <a:buNone/>
            </a:pPr>
            <a:r>
              <a:rPr lang="en-US" dirty="0"/>
              <a:t>2013: </a:t>
            </a:r>
            <a:r>
              <a:rPr lang="en-US" i="1" dirty="0"/>
              <a:t>Local Control Funding Formula </a:t>
            </a:r>
            <a:r>
              <a:rPr lang="en-US" dirty="0"/>
              <a:t>signed into law </a:t>
            </a:r>
            <a:r>
              <a:rPr lang="en-US" dirty="0" smtClean="0"/>
              <a:t>with </a:t>
            </a:r>
            <a:r>
              <a:rPr lang="en-US" dirty="0"/>
              <a:t>bipartisan </a:t>
            </a:r>
            <a:r>
              <a:rPr lang="en-US" dirty="0" smtClean="0"/>
              <a:t>support.</a:t>
            </a:r>
            <a:endParaRPr lang="en-US" dirty="0"/>
          </a:p>
          <a:p>
            <a:pPr marL="0" indent="0">
              <a:buNone/>
            </a:pPr>
            <a:endParaRPr lang="en-US" dirty="0" smtClean="0"/>
          </a:p>
          <a:p>
            <a:pPr marL="0" indent="0">
              <a:buNone/>
            </a:pPr>
            <a:r>
              <a:rPr lang="en-US" b="1" u="sng" dirty="0" smtClean="0"/>
              <a:t>Primary policy aims: </a:t>
            </a:r>
          </a:p>
          <a:p>
            <a:pPr marL="514350" indent="-514350">
              <a:buAutoNum type="arabicParenR"/>
            </a:pPr>
            <a:r>
              <a:rPr lang="en-US" dirty="0" smtClean="0"/>
              <a:t>Increase local flexibility over dollars.</a:t>
            </a:r>
          </a:p>
          <a:p>
            <a:pPr marL="514350" indent="-514350">
              <a:buAutoNum type="arabicParenR"/>
            </a:pPr>
            <a:r>
              <a:rPr lang="en-US" dirty="0" smtClean="0"/>
              <a:t>Improve funding equity. </a:t>
            </a:r>
          </a:p>
          <a:p>
            <a:pPr marL="274320" lvl="1" indent="0">
              <a:buNone/>
            </a:pPr>
            <a:endParaRPr lang="en-US" dirty="0"/>
          </a:p>
          <a:p>
            <a:endParaRPr lang="en-US" dirty="0" smtClean="0"/>
          </a:p>
          <a:p>
            <a:pPr marL="274320" lvl="1" indent="0">
              <a:buNone/>
            </a:pPr>
            <a:endParaRPr lang="en-US" dirty="0" smtClean="0"/>
          </a:p>
        </p:txBody>
      </p:sp>
      <p:sp>
        <p:nvSpPr>
          <p:cNvPr id="6" name="Slide Number Placeholder 5"/>
          <p:cNvSpPr>
            <a:spLocks noGrp="1"/>
          </p:cNvSpPr>
          <p:nvPr>
            <p:ph type="sldNum" sz="quarter" idx="12"/>
          </p:nvPr>
        </p:nvSpPr>
        <p:spPr/>
        <p:txBody>
          <a:bodyPr/>
          <a:lstStyle/>
          <a:p>
            <a:fld id="{7462207E-B25F-844C-A813-B7E57EC8376C}" type="slidenum">
              <a:rPr lang="en-US" smtClean="0"/>
              <a:pPr/>
              <a:t>19</a:t>
            </a:fld>
            <a:endParaRPr lang="en-US" dirty="0"/>
          </a:p>
        </p:txBody>
      </p:sp>
      <p:pic>
        <p:nvPicPr>
          <p:cNvPr id="9" name="Content Placeholder 8"/>
          <p:cNvPicPr>
            <a:picLocks noGrp="1" noChangeAspect="1"/>
          </p:cNvPicPr>
          <p:nvPr>
            <p:ph sz="half" idx="2"/>
          </p:nvPr>
        </p:nvPicPr>
        <p:blipFill>
          <a:blip r:embed="rId3"/>
          <a:stretch>
            <a:fillRect/>
          </a:stretch>
        </p:blipFill>
        <p:spPr>
          <a:xfrm>
            <a:off x="518481" y="1759536"/>
            <a:ext cx="2555225" cy="1754845"/>
          </a:xfrm>
          <a:prstGeom prst="rect">
            <a:avLst/>
          </a:prstGeom>
        </p:spPr>
      </p:pic>
      <p:sp>
        <p:nvSpPr>
          <p:cNvPr id="7" name="Content Placeholder 6"/>
          <p:cNvSpPr txBox="1">
            <a:spLocks/>
          </p:cNvSpPr>
          <p:nvPr/>
        </p:nvSpPr>
        <p:spPr>
          <a:xfrm>
            <a:off x="0" y="6553200"/>
            <a:ext cx="9144000"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Gill Sans MT" charset="0"/>
                <a:ea typeface="Gill Sans MT" charset="0"/>
                <a:cs typeface="Gill Sans M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Source:  </a:t>
            </a:r>
            <a:r>
              <a:rPr lang="en-US" i="1" dirty="0">
                <a:hlinkClick r:id="rId4"/>
              </a:rPr>
              <a:t>A Preliminary Analysis of California’s New Local Control Funding Formula </a:t>
            </a:r>
            <a:r>
              <a:rPr lang="en-US" dirty="0" smtClean="0"/>
              <a:t>(</a:t>
            </a:r>
            <a:endParaRPr lang="en-US" dirty="0">
              <a:solidFill>
                <a:schemeClr val="tx1"/>
              </a:solidFill>
            </a:endParaRPr>
          </a:p>
        </p:txBody>
      </p:sp>
    </p:spTree>
    <p:extLst>
      <p:ext uri="{BB962C8B-B14F-4D97-AF65-F5344CB8AC3E}">
        <p14:creationId xmlns:p14="http://schemas.microsoft.com/office/powerpoint/2010/main" val="362786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LCFF Theory of Action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34825177"/>
              </p:ext>
            </p:extLst>
          </p:nvPr>
        </p:nvGraphicFramePr>
        <p:xfrm>
          <a:off x="457200" y="1523999"/>
          <a:ext cx="8229600" cy="3962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7462207E-B25F-844C-A813-B7E57EC8376C}" type="slidenum">
              <a:rPr lang="en-US" smtClean="0"/>
              <a:pPr/>
              <a:t>20</a:t>
            </a:fld>
            <a:endParaRPr lang="en-US" dirty="0"/>
          </a:p>
        </p:txBody>
      </p:sp>
      <p:sp>
        <p:nvSpPr>
          <p:cNvPr id="7" name="Content Placeholder 6"/>
          <p:cNvSpPr>
            <a:spLocks noGrp="1"/>
          </p:cNvSpPr>
          <p:nvPr>
            <p:ph idx="13"/>
          </p:nvPr>
        </p:nvSpPr>
        <p:spPr/>
        <p:txBody>
          <a:bodyPr/>
          <a:lstStyle/>
          <a:p>
            <a:r>
              <a:rPr lang="en-US" dirty="0" smtClean="0"/>
              <a:t>Source: </a:t>
            </a:r>
            <a:r>
              <a:rPr lang="en-US" i="1" dirty="0">
                <a:hlinkClick r:id="rId8"/>
              </a:rPr>
              <a:t>Paving the Way to Equity and Coherence? The Local Control Funding Formula in Year 3</a:t>
            </a:r>
            <a:endParaRPr lang="en-US" i="1" dirty="0"/>
          </a:p>
          <a:p>
            <a:endParaRPr lang="en-US" dirty="0"/>
          </a:p>
        </p:txBody>
      </p:sp>
      <p:sp>
        <p:nvSpPr>
          <p:cNvPr id="16" name="Left Brace 15"/>
          <p:cNvSpPr/>
          <p:nvPr/>
        </p:nvSpPr>
        <p:spPr>
          <a:xfrm rot="16200000">
            <a:off x="5678650" y="3887486"/>
            <a:ext cx="1124820" cy="3139808"/>
          </a:xfrm>
          <a:prstGeom prst="leftBrace">
            <a:avLst/>
          </a:prstGeom>
          <a:ln w="19050">
            <a:solidFill>
              <a:schemeClr val="dk1">
                <a:alpha val="38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n>
                <a:solidFill>
                  <a:sysClr val="windowText" lastClr="000000"/>
                </a:solidFill>
              </a:ln>
            </a:endParaRPr>
          </a:p>
        </p:txBody>
      </p:sp>
      <p:sp>
        <p:nvSpPr>
          <p:cNvPr id="17" name="TextBox 16"/>
          <p:cNvSpPr txBox="1"/>
          <p:nvPr/>
        </p:nvSpPr>
        <p:spPr>
          <a:xfrm>
            <a:off x="4529198" y="6046991"/>
            <a:ext cx="3792477" cy="307777"/>
          </a:xfrm>
          <a:prstGeom prst="rect">
            <a:avLst/>
          </a:prstGeom>
          <a:noFill/>
        </p:spPr>
        <p:txBody>
          <a:bodyPr wrap="square" rtlCol="0">
            <a:spAutoFit/>
          </a:bodyPr>
          <a:lstStyle/>
          <a:p>
            <a:r>
              <a:rPr lang="en-US" sz="1400" dirty="0" smtClean="0"/>
              <a:t>Accountability, Support, &amp; Intervention</a:t>
            </a:r>
            <a:endParaRPr lang="en-US" sz="1400" dirty="0"/>
          </a:p>
        </p:txBody>
      </p:sp>
    </p:spTree>
    <p:extLst>
      <p:ext uri="{BB962C8B-B14F-4D97-AF65-F5344CB8AC3E}">
        <p14:creationId xmlns:p14="http://schemas.microsoft.com/office/powerpoint/2010/main" val="3704555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Eliminated Programs </a:t>
            </a:r>
            <a:endParaRPr lang="en-US" dirty="0"/>
          </a:p>
        </p:txBody>
      </p:sp>
      <p:sp>
        <p:nvSpPr>
          <p:cNvPr id="3" name="Content Placeholder 2"/>
          <p:cNvSpPr>
            <a:spLocks noGrp="1"/>
          </p:cNvSpPr>
          <p:nvPr>
            <p:ph sz="half" idx="1"/>
          </p:nvPr>
        </p:nvSpPr>
        <p:spPr/>
        <p:txBody>
          <a:bodyPr>
            <a:normAutofit fontScale="55000" lnSpcReduction="20000"/>
          </a:bodyPr>
          <a:lstStyle/>
          <a:p>
            <a:pPr marL="0" indent="0">
              <a:buNone/>
            </a:pPr>
            <a:r>
              <a:rPr lang="en-US" dirty="0" smtClean="0"/>
              <a:t>AP Fee Waiver </a:t>
            </a:r>
          </a:p>
          <a:p>
            <a:pPr marL="0" indent="0">
              <a:buNone/>
            </a:pPr>
            <a:r>
              <a:rPr lang="en-US" dirty="0" smtClean="0"/>
              <a:t>Alternative Credentialing </a:t>
            </a:r>
          </a:p>
          <a:p>
            <a:pPr marL="0" indent="0">
              <a:buNone/>
            </a:pPr>
            <a:r>
              <a:rPr lang="en-US" dirty="0" smtClean="0"/>
              <a:t>High School Exit Exam Tutoring </a:t>
            </a:r>
          </a:p>
          <a:p>
            <a:pPr marL="0" indent="0">
              <a:buNone/>
            </a:pPr>
            <a:r>
              <a:rPr lang="en-US" dirty="0" smtClean="0"/>
              <a:t>School Age Families </a:t>
            </a:r>
          </a:p>
          <a:p>
            <a:pPr marL="0" indent="0">
              <a:buNone/>
            </a:pPr>
            <a:r>
              <a:rPr lang="en-US" dirty="0" smtClean="0"/>
              <a:t>Categorical Programs for New Schools </a:t>
            </a:r>
          </a:p>
          <a:p>
            <a:pPr marL="0" indent="0">
              <a:buNone/>
            </a:pPr>
            <a:r>
              <a:rPr lang="en-US" dirty="0" smtClean="0"/>
              <a:t>Certificated Staff Mentoring </a:t>
            </a:r>
          </a:p>
          <a:p>
            <a:pPr marL="0" indent="0">
              <a:buNone/>
            </a:pPr>
            <a:r>
              <a:rPr lang="en-US" dirty="0" smtClean="0"/>
              <a:t>Charter School Block Grant </a:t>
            </a:r>
          </a:p>
          <a:p>
            <a:pPr marL="0" indent="0">
              <a:buNone/>
            </a:pPr>
            <a:r>
              <a:rPr lang="en-US" dirty="0" smtClean="0"/>
              <a:t>Civic Education </a:t>
            </a:r>
          </a:p>
          <a:p>
            <a:pPr marL="0" indent="0">
              <a:buNone/>
            </a:pPr>
            <a:r>
              <a:rPr lang="en-US" dirty="0" smtClean="0"/>
              <a:t>Community-Based English Tutoring </a:t>
            </a:r>
          </a:p>
          <a:p>
            <a:pPr marL="0" indent="0">
              <a:buNone/>
            </a:pPr>
            <a:r>
              <a:rPr lang="en-US" dirty="0" smtClean="0"/>
              <a:t>Community Day School </a:t>
            </a:r>
          </a:p>
          <a:p>
            <a:pPr marL="0" indent="0">
              <a:buNone/>
            </a:pPr>
            <a:r>
              <a:rPr lang="en-US" dirty="0" smtClean="0"/>
              <a:t>Deferred Maintenance </a:t>
            </a:r>
          </a:p>
          <a:p>
            <a:pPr marL="0" indent="0">
              <a:buNone/>
            </a:pPr>
            <a:r>
              <a:rPr lang="en-US" dirty="0" smtClean="0"/>
              <a:t>Economic Impact Aid </a:t>
            </a:r>
          </a:p>
          <a:p>
            <a:pPr marL="0" indent="0">
              <a:buNone/>
            </a:pPr>
            <a:r>
              <a:rPr lang="en-US" dirty="0" smtClean="0"/>
              <a:t>Educational Technology </a:t>
            </a:r>
          </a:p>
          <a:p>
            <a:pPr marL="0" indent="0">
              <a:buNone/>
            </a:pPr>
            <a:r>
              <a:rPr lang="en-US" dirty="0" smtClean="0"/>
              <a:t>Gift and Talented Education </a:t>
            </a:r>
          </a:p>
          <a:p>
            <a:pPr marL="0" indent="0">
              <a:buNone/>
            </a:pPr>
            <a:r>
              <a:rPr lang="en-US" dirty="0" smtClean="0"/>
              <a:t>Grade 7-12 Counselling </a:t>
            </a:r>
          </a:p>
          <a:p>
            <a:pPr marL="0" indent="0">
              <a:buNone/>
            </a:pPr>
            <a:r>
              <a:rPr lang="en-US" dirty="0" smtClean="0"/>
              <a:t>High School Class Size Reduction </a:t>
            </a:r>
            <a:endParaRPr lang="en-US"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dirty="0" smtClean="0"/>
              <a:t>Instructional Materials Block Grant </a:t>
            </a:r>
          </a:p>
          <a:p>
            <a:pPr marL="0" indent="0">
              <a:buNone/>
            </a:pPr>
            <a:r>
              <a:rPr lang="en-US" dirty="0" smtClean="0"/>
              <a:t>International Baccalaureate Diploma Program </a:t>
            </a:r>
          </a:p>
          <a:p>
            <a:pPr marL="0" indent="0">
              <a:buNone/>
            </a:pPr>
            <a:r>
              <a:rPr lang="en-US" dirty="0" smtClean="0"/>
              <a:t>National Board Certification Incentives </a:t>
            </a:r>
          </a:p>
          <a:p>
            <a:pPr marL="0" indent="0">
              <a:buNone/>
            </a:pPr>
            <a:r>
              <a:rPr lang="en-US" dirty="0" smtClean="0"/>
              <a:t>Oral Health Assessments </a:t>
            </a:r>
          </a:p>
          <a:p>
            <a:pPr marL="0" indent="0">
              <a:buNone/>
            </a:pPr>
            <a:r>
              <a:rPr lang="en-US" dirty="0" smtClean="0"/>
              <a:t>Physical Education Block Grant </a:t>
            </a:r>
          </a:p>
          <a:p>
            <a:pPr marL="0" indent="0">
              <a:buNone/>
            </a:pPr>
            <a:r>
              <a:rPr lang="en-US" dirty="0" smtClean="0"/>
              <a:t>Principal Training</a:t>
            </a:r>
          </a:p>
          <a:p>
            <a:pPr marL="0" indent="0">
              <a:buNone/>
            </a:pPr>
            <a:r>
              <a:rPr lang="en-US" dirty="0" smtClean="0"/>
              <a:t>Professional Development Block Grant </a:t>
            </a:r>
          </a:p>
          <a:p>
            <a:pPr marL="0" indent="0">
              <a:buNone/>
            </a:pPr>
            <a:r>
              <a:rPr lang="en-US" dirty="0" smtClean="0"/>
              <a:t>Professional Development for Math and English </a:t>
            </a:r>
          </a:p>
          <a:p>
            <a:pPr marL="0" indent="0">
              <a:buNone/>
            </a:pPr>
            <a:r>
              <a:rPr lang="en-US" dirty="0" smtClean="0"/>
              <a:t>School and Library Improvement Block Grant </a:t>
            </a:r>
          </a:p>
          <a:p>
            <a:pPr marL="0" indent="0">
              <a:buNone/>
            </a:pPr>
            <a:r>
              <a:rPr lang="en-US" dirty="0" smtClean="0"/>
              <a:t>School Safety </a:t>
            </a:r>
          </a:p>
          <a:p>
            <a:pPr marL="0" indent="0">
              <a:buNone/>
            </a:pPr>
            <a:r>
              <a:rPr lang="en-US" dirty="0" smtClean="0"/>
              <a:t>School Safety Competitive Grant </a:t>
            </a:r>
          </a:p>
          <a:p>
            <a:pPr marL="0" indent="0">
              <a:buNone/>
            </a:pPr>
            <a:r>
              <a:rPr lang="en-US" dirty="0" smtClean="0"/>
              <a:t>Staff Development </a:t>
            </a:r>
          </a:p>
          <a:p>
            <a:pPr marL="0" indent="0">
              <a:buNone/>
            </a:pPr>
            <a:r>
              <a:rPr lang="en-US" dirty="0" smtClean="0"/>
              <a:t>Student Councils </a:t>
            </a:r>
          </a:p>
          <a:p>
            <a:pPr marL="0" indent="0">
              <a:buNone/>
            </a:pPr>
            <a:r>
              <a:rPr lang="en-US" dirty="0" smtClean="0"/>
              <a:t>Summer School Programs </a:t>
            </a:r>
          </a:p>
          <a:p>
            <a:pPr marL="0" indent="0">
              <a:buNone/>
            </a:pPr>
            <a:r>
              <a:rPr lang="en-US" dirty="0" smtClean="0"/>
              <a:t>Teacher Credentialing Block Grant </a:t>
            </a:r>
          </a:p>
          <a:p>
            <a:pPr marL="0" indent="0">
              <a:buNone/>
            </a:pPr>
            <a:r>
              <a:rPr lang="en-US" dirty="0" smtClean="0"/>
              <a:t>Teacher Dismissal </a:t>
            </a:r>
          </a:p>
          <a:p>
            <a:pPr marL="0" indent="0">
              <a:buNone/>
            </a:pPr>
            <a:endParaRPr lang="en-US" dirty="0"/>
          </a:p>
        </p:txBody>
      </p:sp>
      <p:sp>
        <p:nvSpPr>
          <p:cNvPr id="5" name="Slide Number Placeholder 4"/>
          <p:cNvSpPr>
            <a:spLocks noGrp="1"/>
          </p:cNvSpPr>
          <p:nvPr>
            <p:ph type="sldNum" sz="quarter" idx="12"/>
          </p:nvPr>
        </p:nvSpPr>
        <p:spPr/>
        <p:txBody>
          <a:bodyPr/>
          <a:lstStyle/>
          <a:p>
            <a:fld id="{7462207E-B25F-844C-A813-B7E57EC8376C}" type="slidenum">
              <a:rPr lang="en-US" smtClean="0"/>
              <a:t>21</a:t>
            </a:fld>
            <a:endParaRPr lang="en-US" dirty="0"/>
          </a:p>
        </p:txBody>
      </p:sp>
      <p:sp>
        <p:nvSpPr>
          <p:cNvPr id="6" name="Content Placeholder 6"/>
          <p:cNvSpPr txBox="1">
            <a:spLocks/>
          </p:cNvSpPr>
          <p:nvPr/>
        </p:nvSpPr>
        <p:spPr>
          <a:xfrm>
            <a:off x="0" y="6553200"/>
            <a:ext cx="9144000"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Gill Sans MT" charset="0"/>
                <a:ea typeface="Gill Sans MT" charset="0"/>
                <a:cs typeface="Gill Sans M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Source: </a:t>
            </a:r>
            <a:r>
              <a:rPr lang="en-US" dirty="0" smtClean="0">
                <a:solidFill>
                  <a:schemeClr val="tx1"/>
                </a:solidFill>
                <a:hlinkClick r:id="rId3"/>
              </a:rPr>
              <a:t>California’s Legislative Analyst’s Office website</a:t>
            </a:r>
            <a:endParaRPr lang="en-US" i="1" dirty="0" smtClean="0"/>
          </a:p>
          <a:p>
            <a:endParaRPr lang="en-US" dirty="0"/>
          </a:p>
        </p:txBody>
      </p:sp>
    </p:spTree>
    <p:extLst>
      <p:ext uri="{BB962C8B-B14F-4D97-AF65-F5344CB8AC3E}">
        <p14:creationId xmlns:p14="http://schemas.microsoft.com/office/powerpoint/2010/main" val="3569249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Retained Programs </a:t>
            </a:r>
            <a:endParaRPr lang="en-US" dirty="0"/>
          </a:p>
        </p:txBody>
      </p:sp>
      <p:sp>
        <p:nvSpPr>
          <p:cNvPr id="3" name="Content Placeholder 2"/>
          <p:cNvSpPr>
            <a:spLocks noGrp="1"/>
          </p:cNvSpPr>
          <p:nvPr>
            <p:ph sz="half" idx="1"/>
          </p:nvPr>
        </p:nvSpPr>
        <p:spPr/>
        <p:txBody>
          <a:bodyPr>
            <a:normAutofit/>
          </a:bodyPr>
          <a:lstStyle/>
          <a:p>
            <a:pPr marL="0" indent="0">
              <a:buNone/>
            </a:pPr>
            <a:r>
              <a:rPr lang="en-US" sz="1500" dirty="0" smtClean="0"/>
              <a:t>Adults in Correctional Facilities </a:t>
            </a:r>
          </a:p>
          <a:p>
            <a:pPr marL="0" indent="0">
              <a:buNone/>
            </a:pPr>
            <a:r>
              <a:rPr lang="en-US" sz="1500" dirty="0" smtClean="0"/>
              <a:t>After School Education and Safety </a:t>
            </a:r>
          </a:p>
          <a:p>
            <a:pPr marL="0" indent="0">
              <a:buNone/>
            </a:pPr>
            <a:r>
              <a:rPr lang="en-US" sz="1500" dirty="0" smtClean="0"/>
              <a:t>Agricultural Vocational Education </a:t>
            </a:r>
          </a:p>
          <a:p>
            <a:pPr marL="0" indent="0">
              <a:buNone/>
            </a:pPr>
            <a:r>
              <a:rPr lang="en-US" sz="1500" dirty="0" smtClean="0"/>
              <a:t>American Indiana Education Centers </a:t>
            </a:r>
          </a:p>
          <a:p>
            <a:pPr marL="0" indent="0">
              <a:buNone/>
            </a:pPr>
            <a:r>
              <a:rPr lang="en-US" sz="1500" dirty="0" smtClean="0"/>
              <a:t>Assessments </a:t>
            </a:r>
          </a:p>
          <a:p>
            <a:pPr marL="0" indent="0">
              <a:buNone/>
            </a:pPr>
            <a:r>
              <a:rPr lang="en-US" sz="1500" dirty="0" smtClean="0"/>
              <a:t>Child Nutrition</a:t>
            </a:r>
          </a:p>
          <a:p>
            <a:pPr marL="0" indent="0">
              <a:buNone/>
            </a:pPr>
            <a:r>
              <a:rPr lang="en-US" sz="1500" dirty="0" smtClean="0"/>
              <a:t>Foster Youth Services </a:t>
            </a:r>
          </a:p>
          <a:p>
            <a:pPr marL="0" indent="0">
              <a:buNone/>
            </a:pPr>
            <a:r>
              <a:rPr lang="en-US" sz="1500" dirty="0" smtClean="0"/>
              <a:t>Mandates Block Grant </a:t>
            </a:r>
          </a:p>
          <a:p>
            <a:pPr marL="0" indent="0">
              <a:buNone/>
            </a:pPr>
            <a:r>
              <a:rPr lang="en-US" sz="1500" dirty="0" smtClean="0"/>
              <a:t>Partnership Academies </a:t>
            </a:r>
          </a:p>
          <a:p>
            <a:pPr marL="0" indent="0">
              <a:buNone/>
            </a:pPr>
            <a:r>
              <a:rPr lang="en-US" sz="1500" dirty="0" smtClean="0"/>
              <a:t>Quality Education Improvement Act </a:t>
            </a:r>
          </a:p>
          <a:p>
            <a:pPr marL="0" indent="0">
              <a:buNone/>
            </a:pPr>
            <a:r>
              <a:rPr lang="en-US" sz="1500" dirty="0" smtClean="0"/>
              <a:t>Special Education </a:t>
            </a:r>
          </a:p>
          <a:p>
            <a:pPr marL="0" indent="0">
              <a:buNone/>
            </a:pPr>
            <a:r>
              <a:rPr lang="en-US" sz="1500" dirty="0" smtClean="0"/>
              <a:t>Specialized Secondary Programs </a:t>
            </a:r>
          </a:p>
          <a:p>
            <a:pPr marL="0" indent="0">
              <a:buNone/>
            </a:pPr>
            <a:r>
              <a:rPr lang="en-US" sz="1500" dirty="0" smtClean="0"/>
              <a:t>State Preschool </a:t>
            </a:r>
          </a:p>
        </p:txBody>
      </p:sp>
      <p:sp>
        <p:nvSpPr>
          <p:cNvPr id="5" name="Slide Number Placeholder 4"/>
          <p:cNvSpPr>
            <a:spLocks noGrp="1"/>
          </p:cNvSpPr>
          <p:nvPr>
            <p:ph type="sldNum" sz="quarter" idx="12"/>
          </p:nvPr>
        </p:nvSpPr>
        <p:spPr/>
        <p:txBody>
          <a:bodyPr/>
          <a:lstStyle/>
          <a:p>
            <a:fld id="{7462207E-B25F-844C-A813-B7E57EC8376C}" type="slidenum">
              <a:rPr lang="en-US" smtClean="0"/>
              <a:t>22</a:t>
            </a:fld>
            <a:endParaRPr lang="en-US" dirty="0"/>
          </a:p>
        </p:txBody>
      </p:sp>
      <p:sp>
        <p:nvSpPr>
          <p:cNvPr id="6" name="Content Placeholder 6"/>
          <p:cNvSpPr txBox="1">
            <a:spLocks/>
          </p:cNvSpPr>
          <p:nvPr/>
        </p:nvSpPr>
        <p:spPr>
          <a:xfrm>
            <a:off x="0" y="6553200"/>
            <a:ext cx="9144000"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Gill Sans MT" charset="0"/>
                <a:ea typeface="Gill Sans MT" charset="0"/>
                <a:cs typeface="Gill Sans M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Source: </a:t>
            </a:r>
            <a:r>
              <a:rPr lang="en-US" dirty="0" smtClean="0">
                <a:solidFill>
                  <a:schemeClr val="tx1"/>
                </a:solidFill>
                <a:hlinkClick r:id="rId3"/>
              </a:rPr>
              <a:t>California’s Legislative Analyst’s Office website</a:t>
            </a:r>
            <a:endParaRPr lang="en-US" i="1" dirty="0" smtClean="0"/>
          </a:p>
          <a:p>
            <a:endParaRPr lang="en-US" dirty="0"/>
          </a:p>
        </p:txBody>
      </p:sp>
    </p:spTree>
    <p:extLst>
      <p:ext uri="{BB962C8B-B14F-4D97-AF65-F5344CB8AC3E}">
        <p14:creationId xmlns:p14="http://schemas.microsoft.com/office/powerpoint/2010/main" val="4144986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Control Funding Formula </a:t>
            </a:r>
            <a:endParaRPr lang="en-US" dirty="0"/>
          </a:p>
        </p:txBody>
      </p:sp>
      <p:pic>
        <p:nvPicPr>
          <p:cNvPr id="10" name="Content Placeholder 9"/>
          <p:cNvPicPr>
            <a:picLocks noGrp="1" noChangeAspect="1"/>
          </p:cNvPicPr>
          <p:nvPr>
            <p:ph sz="half" idx="1"/>
          </p:nvPr>
        </p:nvPicPr>
        <p:blipFill>
          <a:blip r:embed="rId3"/>
          <a:stretch>
            <a:fillRect/>
          </a:stretch>
        </p:blipFill>
        <p:spPr>
          <a:xfrm>
            <a:off x="220338" y="2189808"/>
            <a:ext cx="4253429" cy="3210692"/>
          </a:xfrm>
          <a:prstGeom prst="rect">
            <a:avLst/>
          </a:prstGeom>
        </p:spPr>
      </p:pic>
      <p:pic>
        <p:nvPicPr>
          <p:cNvPr id="9" name="Content Placeholder 8"/>
          <p:cNvPicPr>
            <a:picLocks noGrp="1" noChangeAspect="1"/>
          </p:cNvPicPr>
          <p:nvPr>
            <p:ph sz="half" idx="2"/>
          </p:nvPr>
        </p:nvPicPr>
        <p:blipFill>
          <a:blip r:embed="rId4"/>
          <a:stretch>
            <a:fillRect/>
          </a:stretch>
        </p:blipFill>
        <p:spPr>
          <a:xfrm>
            <a:off x="4762500" y="2189808"/>
            <a:ext cx="4038600" cy="4279794"/>
          </a:xfrm>
          <a:prstGeom prst="rect">
            <a:avLst/>
          </a:prstGeom>
        </p:spPr>
      </p:pic>
      <p:sp>
        <p:nvSpPr>
          <p:cNvPr id="5" name="Slide Number Placeholder 4"/>
          <p:cNvSpPr>
            <a:spLocks noGrp="1"/>
          </p:cNvSpPr>
          <p:nvPr>
            <p:ph type="sldNum" sz="quarter" idx="12"/>
          </p:nvPr>
        </p:nvSpPr>
        <p:spPr/>
        <p:txBody>
          <a:bodyPr/>
          <a:lstStyle/>
          <a:p>
            <a:fld id="{7462207E-B25F-844C-A813-B7E57EC8376C}" type="slidenum">
              <a:rPr lang="en-US" smtClean="0"/>
              <a:t>23</a:t>
            </a:fld>
            <a:endParaRPr lang="en-US" dirty="0"/>
          </a:p>
        </p:txBody>
      </p:sp>
      <p:sp>
        <p:nvSpPr>
          <p:cNvPr id="11" name="TextBox 10"/>
          <p:cNvSpPr txBox="1"/>
          <p:nvPr/>
        </p:nvSpPr>
        <p:spPr>
          <a:xfrm>
            <a:off x="220338" y="5561066"/>
            <a:ext cx="5927074" cy="338554"/>
          </a:xfrm>
          <a:prstGeom prst="rect">
            <a:avLst/>
          </a:prstGeom>
          <a:noFill/>
        </p:spPr>
        <p:txBody>
          <a:bodyPr wrap="square" rtlCol="0">
            <a:spAutoFit/>
          </a:bodyPr>
          <a:lstStyle/>
          <a:p>
            <a:r>
              <a:rPr lang="en-US" sz="1600" i="1" dirty="0" smtClean="0"/>
              <a:t>48% of categorical funds became unrestricted. </a:t>
            </a:r>
            <a:endParaRPr lang="en-US" sz="1600" i="1" dirty="0"/>
          </a:p>
        </p:txBody>
      </p:sp>
      <p:sp>
        <p:nvSpPr>
          <p:cNvPr id="7" name="Content Placeholder 6"/>
          <p:cNvSpPr txBox="1">
            <a:spLocks/>
          </p:cNvSpPr>
          <p:nvPr/>
        </p:nvSpPr>
        <p:spPr>
          <a:xfrm>
            <a:off x="0" y="6379535"/>
            <a:ext cx="9144000" cy="404037"/>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Gill Sans MT" charset="0"/>
                <a:ea typeface="Gill Sans MT" charset="0"/>
                <a:cs typeface="Gill Sans M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smtClean="0">
              <a:solidFill>
                <a:schemeClr val="tx1"/>
              </a:solidFill>
            </a:endParaRPr>
          </a:p>
          <a:p>
            <a:endParaRPr lang="en-US" dirty="0" smtClean="0">
              <a:solidFill>
                <a:schemeClr val="tx1"/>
              </a:solidFill>
            </a:endParaRPr>
          </a:p>
          <a:p>
            <a:r>
              <a:rPr lang="en-US" dirty="0" smtClean="0">
                <a:solidFill>
                  <a:schemeClr val="tx1"/>
                </a:solidFill>
              </a:rPr>
              <a:t>Sources: </a:t>
            </a:r>
            <a:r>
              <a:rPr lang="en-US" dirty="0" smtClean="0">
                <a:hlinkClick r:id="rId5"/>
              </a:rPr>
              <a:t>California </a:t>
            </a:r>
            <a:r>
              <a:rPr lang="en-US" dirty="0">
                <a:hlinkClick r:id="rId5"/>
              </a:rPr>
              <a:t>Department of Education </a:t>
            </a:r>
            <a:r>
              <a:rPr lang="en-US" dirty="0" smtClean="0">
                <a:hlinkClick r:id="rId5"/>
              </a:rPr>
              <a:t>website</a:t>
            </a:r>
            <a:r>
              <a:rPr lang="en-US" dirty="0">
                <a:solidFill>
                  <a:schemeClr val="tx1"/>
                </a:solidFill>
              </a:rPr>
              <a:t> </a:t>
            </a:r>
            <a:r>
              <a:rPr lang="en-US" dirty="0" smtClean="0">
                <a:solidFill>
                  <a:schemeClr val="tx1"/>
                </a:solidFill>
              </a:rPr>
              <a:t>and </a:t>
            </a:r>
            <a:r>
              <a:rPr lang="en-US" i="1" dirty="0">
                <a:hlinkClick r:id="rId6"/>
              </a:rPr>
              <a:t>A Preliminary Analysis of California’s New Local Control Funding Formula </a:t>
            </a:r>
            <a:endParaRPr lang="en-US" dirty="0"/>
          </a:p>
          <a:p>
            <a:r>
              <a:rPr lang="en-US" dirty="0" smtClean="0">
                <a:solidFill>
                  <a:schemeClr val="tx1"/>
                </a:solidFill>
              </a:rPr>
              <a:t> </a:t>
            </a:r>
            <a:endParaRPr lang="en-US" i="1" dirty="0" smtClean="0"/>
          </a:p>
          <a:p>
            <a:endParaRPr lang="en-US" dirty="0"/>
          </a:p>
        </p:txBody>
      </p:sp>
    </p:spTree>
    <p:extLst>
      <p:ext uri="{BB962C8B-B14F-4D97-AF65-F5344CB8AC3E}">
        <p14:creationId xmlns:p14="http://schemas.microsoft.com/office/powerpoint/2010/main" val="448779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Control Funding Formula:  Requirements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Base, supplemental, and concentration funds are all unrestricted—no spending requirements. But LCFF had some guidance: </a:t>
            </a:r>
          </a:p>
          <a:p>
            <a:pPr marL="0" indent="0">
              <a:buNone/>
            </a:pPr>
            <a:endParaRPr lang="en-US" dirty="0" smtClean="0"/>
          </a:p>
          <a:p>
            <a:r>
              <a:rPr lang="en-US" b="1" dirty="0"/>
              <a:t>P</a:t>
            </a:r>
            <a:r>
              <a:rPr lang="en-US" b="1" dirty="0" smtClean="0"/>
              <a:t>roportionality Requirement: </a:t>
            </a:r>
            <a:r>
              <a:rPr lang="en-US" dirty="0" smtClean="0"/>
              <a:t>Districts must “increase or improve services” for targeted students in proportion to the increase in funds for these students.</a:t>
            </a:r>
          </a:p>
          <a:p>
            <a:endParaRPr lang="en-US" dirty="0" smtClean="0"/>
          </a:p>
          <a:p>
            <a:r>
              <a:rPr lang="en-US" b="1" dirty="0" smtClean="0"/>
              <a:t>Engagement:</a:t>
            </a:r>
            <a:r>
              <a:rPr lang="en-US" dirty="0" smtClean="0"/>
              <a:t> Must engage parents, community members, students, and educators for input on spending. </a:t>
            </a:r>
          </a:p>
          <a:p>
            <a:endParaRPr lang="en-US" dirty="0" smtClean="0"/>
          </a:p>
          <a:p>
            <a:r>
              <a:rPr lang="en-US" b="1" dirty="0" smtClean="0"/>
              <a:t>Local Control Accountability Plan: </a:t>
            </a:r>
            <a:r>
              <a:rPr lang="en-US" dirty="0" smtClean="0"/>
              <a:t>Each district must have a three-year plan (LCAP) that “describes the goals, actions, services and expenditures…that address state and local priorities.” </a:t>
            </a:r>
          </a:p>
          <a:p>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24</a:t>
            </a:fld>
            <a:endParaRPr lang="en-US" dirty="0"/>
          </a:p>
        </p:txBody>
      </p:sp>
    </p:spTree>
    <p:extLst>
      <p:ext uri="{BB962C8B-B14F-4D97-AF65-F5344CB8AC3E}">
        <p14:creationId xmlns:p14="http://schemas.microsoft.com/office/powerpoint/2010/main" val="53128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a:t>
            </a:r>
            <a:endParaRPr lang="en-US" dirty="0"/>
          </a:p>
        </p:txBody>
      </p:sp>
      <p:sp>
        <p:nvSpPr>
          <p:cNvPr id="8" name="Content Placeholder 7"/>
          <p:cNvSpPr>
            <a:spLocks noGrp="1"/>
          </p:cNvSpPr>
          <p:nvPr>
            <p:ph sz="half" idx="1"/>
          </p:nvPr>
        </p:nvSpPr>
        <p:spPr>
          <a:xfrm>
            <a:off x="457199" y="1673352"/>
            <a:ext cx="5062252" cy="4718304"/>
          </a:xfrm>
        </p:spPr>
        <p:txBody>
          <a:bodyPr>
            <a:normAutofit/>
          </a:bodyPr>
          <a:lstStyle/>
          <a:p>
            <a:r>
              <a:rPr lang="en-US" dirty="0" smtClean="0"/>
              <a:t>Estimated to take eight years.</a:t>
            </a:r>
          </a:p>
          <a:p>
            <a:r>
              <a:rPr lang="en-US" dirty="0" smtClean="0"/>
              <a:t>Funding during phase-in based  on prior </a:t>
            </a:r>
            <a:r>
              <a:rPr lang="en-US" dirty="0"/>
              <a:t>year funding </a:t>
            </a:r>
            <a:r>
              <a:rPr lang="en-US" dirty="0" smtClean="0"/>
              <a:t>as </a:t>
            </a:r>
            <a:r>
              <a:rPr lang="en-US" dirty="0"/>
              <a:t>well as </a:t>
            </a:r>
            <a:r>
              <a:rPr lang="en-US" dirty="0" smtClean="0"/>
              <a:t>the new “target” </a:t>
            </a:r>
            <a:r>
              <a:rPr lang="en-US" dirty="0"/>
              <a:t>amount</a:t>
            </a:r>
            <a:r>
              <a:rPr lang="en-US" dirty="0" smtClean="0"/>
              <a:t>.</a:t>
            </a:r>
          </a:p>
          <a:p>
            <a:r>
              <a:rPr lang="en-US" dirty="0"/>
              <a:t>D</a:t>
            </a:r>
            <a:r>
              <a:rPr lang="en-US" dirty="0" smtClean="0"/>
              <a:t>ifference between these amounts is the “need” or “gap.”</a:t>
            </a:r>
          </a:p>
          <a:p>
            <a:r>
              <a:rPr lang="en-US" dirty="0" smtClean="0"/>
              <a:t>Districts not funded at target received a percentage of its gap based on appropriations. </a:t>
            </a:r>
          </a:p>
          <a:p>
            <a:endParaRPr lang="en-US" dirty="0" smtClean="0"/>
          </a:p>
          <a:p>
            <a:pPr marL="0" indent="0">
              <a:buNone/>
            </a:pPr>
            <a:endParaRPr lang="en-US" dirty="0"/>
          </a:p>
        </p:txBody>
      </p:sp>
      <p:pic>
        <p:nvPicPr>
          <p:cNvPr id="11" name="Content Placeholder 10"/>
          <p:cNvPicPr>
            <a:picLocks noGrp="1" noChangeAspect="1"/>
          </p:cNvPicPr>
          <p:nvPr>
            <p:ph sz="half" idx="2"/>
          </p:nvPr>
        </p:nvPicPr>
        <p:blipFill>
          <a:blip r:embed="rId3"/>
          <a:stretch>
            <a:fillRect/>
          </a:stretch>
        </p:blipFill>
        <p:spPr>
          <a:xfrm>
            <a:off x="5435598" y="2115282"/>
            <a:ext cx="3587215" cy="2632988"/>
          </a:xfrm>
          <a:prstGeom prst="rect">
            <a:avLst/>
          </a:prstGeom>
        </p:spPr>
      </p:pic>
      <p:sp>
        <p:nvSpPr>
          <p:cNvPr id="5" name="Slide Number Placeholder 4"/>
          <p:cNvSpPr>
            <a:spLocks noGrp="1"/>
          </p:cNvSpPr>
          <p:nvPr>
            <p:ph type="sldNum" sz="quarter" idx="12"/>
          </p:nvPr>
        </p:nvSpPr>
        <p:spPr/>
        <p:txBody>
          <a:bodyPr/>
          <a:lstStyle/>
          <a:p>
            <a:fld id="{7462207E-B25F-844C-A813-B7E57EC8376C}" type="slidenum">
              <a:rPr lang="en-US" smtClean="0"/>
              <a:t>25</a:t>
            </a:fld>
            <a:endParaRPr lang="en-US" dirty="0"/>
          </a:p>
        </p:txBody>
      </p:sp>
      <p:sp>
        <p:nvSpPr>
          <p:cNvPr id="6" name="Content Placeholder 6"/>
          <p:cNvSpPr txBox="1">
            <a:spLocks/>
          </p:cNvSpPr>
          <p:nvPr/>
        </p:nvSpPr>
        <p:spPr>
          <a:xfrm>
            <a:off x="0" y="6553200"/>
            <a:ext cx="9144000" cy="304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Gill Sans MT" charset="0"/>
                <a:ea typeface="Gill Sans MT" charset="0"/>
                <a:cs typeface="Gill Sans MT"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tx1"/>
                </a:solidFill>
              </a:rPr>
              <a:t>Source: </a:t>
            </a:r>
            <a:r>
              <a:rPr lang="en-US" dirty="0" smtClean="0">
                <a:solidFill>
                  <a:schemeClr val="tx1"/>
                </a:solidFill>
                <a:hlinkClick r:id="rId4"/>
              </a:rPr>
              <a:t>California</a:t>
            </a:r>
            <a:r>
              <a:rPr lang="en-US" dirty="0" smtClean="0">
                <a:hlinkClick r:id="rId4"/>
              </a:rPr>
              <a:t> Department of Education website.</a:t>
            </a:r>
            <a:r>
              <a:rPr lang="en-US" dirty="0" smtClean="0"/>
              <a:t> </a:t>
            </a:r>
            <a:endParaRPr lang="en-US" dirty="0"/>
          </a:p>
        </p:txBody>
      </p:sp>
    </p:spTree>
    <p:extLst>
      <p:ext uri="{BB962C8B-B14F-4D97-AF65-F5344CB8AC3E}">
        <p14:creationId xmlns:p14="http://schemas.microsoft.com/office/powerpoint/2010/main" val="312069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62207E-B25F-844C-A813-B7E57EC8376C}" type="slidenum">
              <a:rPr lang="en-US" smtClean="0"/>
              <a:pPr/>
              <a:t>26</a:t>
            </a:fld>
            <a:endParaRPr lang="en-US" dirty="0"/>
          </a:p>
        </p:txBody>
      </p:sp>
      <p:sp>
        <p:nvSpPr>
          <p:cNvPr id="7" name="Content Placeholder 6"/>
          <p:cNvSpPr>
            <a:spLocks noGrp="1"/>
          </p:cNvSpPr>
          <p:nvPr>
            <p:ph idx="13"/>
          </p:nvPr>
        </p:nvSpPr>
        <p:spPr/>
        <p:txBody>
          <a:bodyPr/>
          <a:lstStyle/>
          <a:p>
            <a:r>
              <a:rPr lang="en-US" dirty="0" smtClean="0"/>
              <a:t>Source: </a:t>
            </a:r>
            <a:r>
              <a:rPr lang="en-US" dirty="0" smtClean="0">
                <a:hlinkClick r:id="rId3"/>
              </a:rPr>
              <a:t>California Department of Education website.</a:t>
            </a:r>
            <a:r>
              <a:rPr lang="en-US" dirty="0" smtClean="0"/>
              <a:t> </a:t>
            </a:r>
            <a:endParaRPr lang="en-US" dirty="0"/>
          </a:p>
        </p:txBody>
      </p:sp>
      <p:pic>
        <p:nvPicPr>
          <p:cNvPr id="9" name="Picture 8"/>
          <p:cNvPicPr>
            <a:picLocks noChangeAspect="1"/>
          </p:cNvPicPr>
          <p:nvPr/>
        </p:nvPicPr>
        <p:blipFill>
          <a:blip r:embed="rId4"/>
          <a:stretch>
            <a:fillRect/>
          </a:stretch>
        </p:blipFill>
        <p:spPr>
          <a:xfrm>
            <a:off x="195262" y="365760"/>
            <a:ext cx="8860603" cy="6046057"/>
          </a:xfrm>
          <a:prstGeom prst="rect">
            <a:avLst/>
          </a:prstGeom>
        </p:spPr>
      </p:pic>
    </p:spTree>
    <p:extLst>
      <p:ext uri="{BB962C8B-B14F-4D97-AF65-F5344CB8AC3E}">
        <p14:creationId xmlns:p14="http://schemas.microsoft.com/office/powerpoint/2010/main" val="3289937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Local </a:t>
            </a:r>
            <a:r>
              <a:rPr lang="en-US" dirty="0"/>
              <a:t>Control Funding Formula Research Collaborative </a:t>
            </a:r>
            <a:r>
              <a:rPr lang="en-US" dirty="0" smtClean="0"/>
              <a:t>(LCFFRC) </a:t>
            </a:r>
            <a:r>
              <a:rPr lang="en-US" dirty="0"/>
              <a:t/>
            </a:r>
            <a:br>
              <a:rPr lang="en-US" dirty="0"/>
            </a:br>
            <a:endParaRPr lang="en-US" dirty="0"/>
          </a:p>
        </p:txBody>
      </p:sp>
      <p:sp>
        <p:nvSpPr>
          <p:cNvPr id="3" name="Content Placeholder 2"/>
          <p:cNvSpPr>
            <a:spLocks noGrp="1"/>
          </p:cNvSpPr>
          <p:nvPr>
            <p:ph idx="1"/>
          </p:nvPr>
        </p:nvSpPr>
        <p:spPr>
          <a:xfrm>
            <a:off x="457200" y="1600200"/>
            <a:ext cx="8229600" cy="4882896"/>
          </a:xfrm>
        </p:spPr>
        <p:txBody>
          <a:bodyPr>
            <a:normAutofit fontScale="55000" lnSpcReduction="20000"/>
          </a:bodyPr>
          <a:lstStyle/>
          <a:p>
            <a:pPr marL="0" indent="0">
              <a:buNone/>
            </a:pPr>
            <a:endParaRPr lang="en-US" dirty="0" smtClean="0"/>
          </a:p>
          <a:p>
            <a:pPr marL="0" indent="0">
              <a:buNone/>
            </a:pPr>
            <a:r>
              <a:rPr lang="en-US" sz="2500" b="1" u="sng" dirty="0" smtClean="0"/>
              <a:t>Including researchers from: </a:t>
            </a:r>
          </a:p>
          <a:p>
            <a:pPr marL="0" indent="0">
              <a:buNone/>
            </a:pPr>
            <a:r>
              <a:rPr lang="en-US" sz="2500" dirty="0" smtClean="0"/>
              <a:t>University of Southern California </a:t>
            </a:r>
          </a:p>
          <a:p>
            <a:pPr marL="0" indent="0">
              <a:buNone/>
            </a:pPr>
            <a:r>
              <a:rPr lang="en-US" sz="2500" dirty="0" smtClean="0"/>
              <a:t>Loyola Marymount University </a:t>
            </a:r>
          </a:p>
          <a:p>
            <a:pPr marL="0" indent="0">
              <a:buNone/>
            </a:pPr>
            <a:r>
              <a:rPr lang="en-US" sz="2500" dirty="0" smtClean="0"/>
              <a:t>Stanford University </a:t>
            </a:r>
          </a:p>
          <a:p>
            <a:pPr marL="0" indent="0">
              <a:buNone/>
            </a:pPr>
            <a:endParaRPr lang="en-US" sz="2500" u="sng" dirty="0" smtClean="0"/>
          </a:p>
          <a:p>
            <a:pPr marL="0" indent="0">
              <a:buNone/>
            </a:pPr>
            <a:r>
              <a:rPr lang="en-US" sz="2500" b="1" u="sng" dirty="0" smtClean="0"/>
              <a:t>Studies Include: </a:t>
            </a:r>
          </a:p>
          <a:p>
            <a:pPr marL="0" indent="0">
              <a:buNone/>
            </a:pPr>
            <a:r>
              <a:rPr lang="en-US" sz="2500" i="1" dirty="0" smtClean="0">
                <a:hlinkClick r:id="rId3"/>
              </a:rPr>
              <a:t>Superintendents Speak: Implementing the Local Control Funding Formula </a:t>
            </a:r>
            <a:endParaRPr lang="en-US" sz="2500" i="1" dirty="0" smtClean="0"/>
          </a:p>
          <a:p>
            <a:pPr marL="0" indent="0">
              <a:buNone/>
            </a:pPr>
            <a:r>
              <a:rPr lang="en-US" sz="2500" i="1" dirty="0">
                <a:hlinkClick r:id="rId4"/>
              </a:rPr>
              <a:t>The Local Control Funding Formula (LCFF</a:t>
            </a:r>
            <a:r>
              <a:rPr lang="en-US" sz="2500" i="1" dirty="0" smtClean="0">
                <a:hlinkClick r:id="rId4"/>
              </a:rPr>
              <a:t>): What </a:t>
            </a:r>
            <a:r>
              <a:rPr lang="en-US" sz="2500" i="1" dirty="0">
                <a:hlinkClick r:id="rId4"/>
              </a:rPr>
              <a:t>Have We Learned After Four Years </a:t>
            </a:r>
            <a:r>
              <a:rPr lang="en-US" sz="2500" i="1" dirty="0" smtClean="0">
                <a:hlinkClick r:id="rId4"/>
              </a:rPr>
              <a:t>of Implementation?</a:t>
            </a:r>
            <a:endParaRPr lang="en-US" sz="2500" i="1" dirty="0" smtClean="0"/>
          </a:p>
          <a:p>
            <a:pPr marL="0" indent="0">
              <a:buNone/>
            </a:pPr>
            <a:r>
              <a:rPr lang="en-US" sz="2500" i="1" dirty="0" smtClean="0">
                <a:hlinkClick r:id="rId5"/>
              </a:rPr>
              <a:t>How Stakeholder Engagement Fuels Improvement Efforts in Three California School Districts </a:t>
            </a:r>
          </a:p>
          <a:p>
            <a:pPr marL="0" indent="0">
              <a:buNone/>
            </a:pPr>
            <a:r>
              <a:rPr lang="en-US" sz="2500" i="1" dirty="0" smtClean="0">
                <a:hlinkClick r:id="rId5"/>
              </a:rPr>
              <a:t>Paving the Way to Equity and Coherence? The Local Control Funding Formula in Year 3</a:t>
            </a:r>
            <a:endParaRPr lang="en-US" sz="2500" i="1" dirty="0" smtClean="0"/>
          </a:p>
          <a:p>
            <a:pPr marL="0" indent="0">
              <a:buNone/>
            </a:pPr>
            <a:endParaRPr lang="en-US" sz="2500" i="1" dirty="0"/>
          </a:p>
          <a:p>
            <a:pPr marL="0" indent="0">
              <a:buNone/>
            </a:pPr>
            <a:r>
              <a:rPr lang="en-US" sz="2500" b="1" u="sng" dirty="0" smtClean="0"/>
              <a:t>Key Studies by Other Researchers: </a:t>
            </a:r>
          </a:p>
          <a:p>
            <a:pPr marL="0" indent="0">
              <a:buNone/>
            </a:pPr>
            <a:r>
              <a:rPr lang="en-US" sz="2500" i="1" dirty="0" smtClean="0">
                <a:hlinkClick r:id="rId6"/>
              </a:rPr>
              <a:t>Toward a Grand Vision: Early Implementation of California’s Local Control Funding Formula </a:t>
            </a:r>
            <a:r>
              <a:rPr lang="en-US" sz="2500" dirty="0" smtClean="0"/>
              <a:t>(SRI International, J. Koppich &amp; Associates)</a:t>
            </a:r>
          </a:p>
          <a:p>
            <a:pPr marL="0" indent="0">
              <a:buNone/>
            </a:pPr>
            <a:r>
              <a:rPr lang="en-US" sz="2500" i="1" dirty="0" smtClean="0">
                <a:hlinkClick r:id="rId7"/>
              </a:rPr>
              <a:t>The Steep Road to Resource Equity in California Education: The Local Control Funding Formula After Three Years</a:t>
            </a:r>
            <a:r>
              <a:rPr lang="en-US" sz="2500" dirty="0" smtClean="0">
                <a:hlinkClick r:id="rId7"/>
              </a:rPr>
              <a:t> </a:t>
            </a:r>
            <a:r>
              <a:rPr lang="en-US" sz="2500" dirty="0" smtClean="0"/>
              <a:t>(The Education Trust-West) </a:t>
            </a:r>
          </a:p>
          <a:p>
            <a:pPr marL="0" indent="0">
              <a:buNone/>
            </a:pPr>
            <a:r>
              <a:rPr lang="en-US" sz="2500" i="1" dirty="0">
                <a:hlinkClick r:id="rId8"/>
              </a:rPr>
              <a:t>Taking </a:t>
            </a:r>
            <a:r>
              <a:rPr lang="en-US" sz="2500" i="1" dirty="0" smtClean="0">
                <a:hlinkClick r:id="rId8"/>
              </a:rPr>
              <a:t>Stock </a:t>
            </a:r>
            <a:r>
              <a:rPr lang="en-US" sz="2500" i="1" dirty="0">
                <a:hlinkClick r:id="rId8"/>
              </a:rPr>
              <a:t>of California’s </a:t>
            </a:r>
            <a:r>
              <a:rPr lang="en-US" sz="2500" i="1" dirty="0" smtClean="0">
                <a:hlinkClick r:id="rId8"/>
              </a:rPr>
              <a:t>Weighted </a:t>
            </a:r>
            <a:r>
              <a:rPr lang="en-US" sz="2500" i="1" dirty="0">
                <a:hlinkClick r:id="rId8"/>
              </a:rPr>
              <a:t>S</a:t>
            </a:r>
            <a:r>
              <a:rPr lang="en-US" sz="2500" i="1" dirty="0" smtClean="0">
                <a:hlinkClick r:id="rId8"/>
              </a:rPr>
              <a:t>tudent </a:t>
            </a:r>
            <a:r>
              <a:rPr lang="en-US" sz="2500" i="1" dirty="0">
                <a:hlinkClick r:id="rId8"/>
              </a:rPr>
              <a:t>F</a:t>
            </a:r>
            <a:r>
              <a:rPr lang="en-US" sz="2500" i="1" dirty="0" smtClean="0">
                <a:hlinkClick r:id="rId8"/>
              </a:rPr>
              <a:t>unding Overhaul</a:t>
            </a:r>
            <a:r>
              <a:rPr lang="en-US" sz="2500" i="1" dirty="0">
                <a:hlinkClick r:id="rId8"/>
              </a:rPr>
              <a:t>: What H</a:t>
            </a:r>
            <a:r>
              <a:rPr lang="en-US" sz="2500" i="1" dirty="0" smtClean="0">
                <a:hlinkClick r:id="rId8"/>
              </a:rPr>
              <a:t>ave </a:t>
            </a:r>
            <a:r>
              <a:rPr lang="en-US" sz="2500" i="1" dirty="0">
                <a:hlinkClick r:id="rId8"/>
              </a:rPr>
              <a:t>D</a:t>
            </a:r>
            <a:r>
              <a:rPr lang="en-US" sz="2500" i="1" dirty="0" smtClean="0">
                <a:hlinkClick r:id="rId8"/>
              </a:rPr>
              <a:t>istricts Done </a:t>
            </a:r>
            <a:r>
              <a:rPr lang="en-US" sz="2500" i="1" dirty="0">
                <a:hlinkClick r:id="rId8"/>
              </a:rPr>
              <a:t>with their</a:t>
            </a:r>
          </a:p>
          <a:p>
            <a:pPr marL="0" indent="0">
              <a:buNone/>
            </a:pPr>
            <a:r>
              <a:rPr lang="en-US" sz="2500" i="1" dirty="0" smtClean="0">
                <a:hlinkClick r:id="rId8"/>
              </a:rPr>
              <a:t>Spending Flexibility? </a:t>
            </a:r>
            <a:r>
              <a:rPr lang="en-US" sz="2500" dirty="0" smtClean="0"/>
              <a:t>(Edunomics Lab at Georgetown University) </a:t>
            </a:r>
          </a:p>
          <a:p>
            <a:pPr marL="0" indent="0">
              <a:buNone/>
            </a:pPr>
            <a:r>
              <a:rPr lang="en-US" sz="2500" i="1" dirty="0" smtClean="0">
                <a:hlinkClick r:id="rId9"/>
              </a:rPr>
              <a:t>Money and Freedom: The Impact of California’s School Finance Reform </a:t>
            </a:r>
            <a:r>
              <a:rPr lang="en-US" sz="2500" dirty="0" smtClean="0"/>
              <a:t>(Learning Policy Institute) </a:t>
            </a:r>
          </a:p>
          <a:p>
            <a:pPr marL="0" indent="0">
              <a:buNone/>
            </a:pPr>
            <a:r>
              <a:rPr lang="en-US" sz="2500" i="1" dirty="0">
                <a:hlinkClick r:id="rId10"/>
              </a:rPr>
              <a:t>A Preliminary Analysis of </a:t>
            </a:r>
            <a:r>
              <a:rPr lang="en-US" sz="2500" i="1" dirty="0" smtClean="0">
                <a:hlinkClick r:id="rId10"/>
              </a:rPr>
              <a:t>California’s New </a:t>
            </a:r>
            <a:r>
              <a:rPr lang="en-US" sz="2500" i="1" dirty="0">
                <a:hlinkClick r:id="rId10"/>
              </a:rPr>
              <a:t>Local Control Funding </a:t>
            </a:r>
            <a:r>
              <a:rPr lang="en-US" sz="2500" i="1" dirty="0" smtClean="0">
                <a:hlinkClick r:id="rId10"/>
              </a:rPr>
              <a:t>Formula </a:t>
            </a:r>
            <a:r>
              <a:rPr lang="en-US" sz="2500" dirty="0" smtClean="0"/>
              <a:t>(SRI International)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7462207E-B25F-844C-A813-B7E57EC8376C}" type="slidenum">
              <a:rPr lang="en-US" smtClean="0"/>
              <a:pPr/>
              <a:t>27</a:t>
            </a:fld>
            <a:endParaRPr lang="en-US" dirty="0"/>
          </a:p>
        </p:txBody>
      </p:sp>
      <p:sp>
        <p:nvSpPr>
          <p:cNvPr id="7" name="Content Placeholder 6"/>
          <p:cNvSpPr>
            <a:spLocks noGrp="1"/>
          </p:cNvSpPr>
          <p:nvPr>
            <p:ph idx="13"/>
          </p:nvPr>
        </p:nvSpPr>
        <p:spPr/>
        <p:txBody>
          <a:bodyPr/>
          <a:lstStyle/>
          <a:p>
            <a:r>
              <a:rPr lang="en-US" dirty="0" smtClean="0"/>
              <a:t>The following section draws data and findings from these research sources. </a:t>
            </a:r>
            <a:endParaRPr lang="en-US" dirty="0"/>
          </a:p>
        </p:txBody>
      </p:sp>
    </p:spTree>
    <p:extLst>
      <p:ext uri="{BB962C8B-B14F-4D97-AF65-F5344CB8AC3E}">
        <p14:creationId xmlns:p14="http://schemas.microsoft.com/office/powerpoint/2010/main" val="4094977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LCFF Research: Emerging Themes </a:t>
            </a:r>
            <a:endParaRPr lang="en-US" dirty="0"/>
          </a:p>
        </p:txBody>
      </p:sp>
      <p:sp>
        <p:nvSpPr>
          <p:cNvPr id="3" name="Content Placeholder 2"/>
          <p:cNvSpPr>
            <a:spLocks noGrp="1"/>
          </p:cNvSpPr>
          <p:nvPr>
            <p:ph idx="1"/>
          </p:nvPr>
        </p:nvSpPr>
        <p:spPr/>
        <p:txBody>
          <a:bodyPr/>
          <a:lstStyle/>
          <a:p>
            <a:pPr marL="457200" indent="-457200">
              <a:buFont typeface="Arial" pitchFamily="34" charset="0"/>
              <a:buAutoNum type="arabicParenR"/>
            </a:pPr>
            <a:r>
              <a:rPr lang="en-US" dirty="0"/>
              <a:t>Widespread support for the new funding system. </a:t>
            </a:r>
            <a:endParaRPr lang="en-US" dirty="0" smtClean="0"/>
          </a:p>
          <a:p>
            <a:pPr marL="457200" indent="-457200">
              <a:buAutoNum type="arabicParenR"/>
            </a:pPr>
            <a:r>
              <a:rPr lang="en-US" dirty="0" smtClean="0"/>
              <a:t>Cultural shifts within school districts. </a:t>
            </a:r>
          </a:p>
          <a:p>
            <a:pPr marL="457200" indent="-457200">
              <a:buAutoNum type="arabicParenR"/>
            </a:pPr>
            <a:r>
              <a:rPr lang="en-US" dirty="0" smtClean="0"/>
              <a:t>Increased community engagement. </a:t>
            </a:r>
          </a:p>
          <a:p>
            <a:pPr marL="457200" indent="-457200">
              <a:buAutoNum type="arabicParenR"/>
            </a:pPr>
            <a:r>
              <a:rPr lang="en-US" dirty="0" smtClean="0"/>
              <a:t>Evidence of customization. </a:t>
            </a:r>
          </a:p>
          <a:p>
            <a:pPr marL="457200" indent="-457200">
              <a:buAutoNum type="arabicParenR"/>
            </a:pPr>
            <a:r>
              <a:rPr lang="en-US" dirty="0" smtClean="0"/>
              <a:t>Focus on equity. </a:t>
            </a:r>
          </a:p>
          <a:p>
            <a:pPr marL="457200" indent="-457200">
              <a:buAutoNum type="arabicParenR"/>
            </a:pPr>
            <a:r>
              <a:rPr lang="en-US" dirty="0" smtClean="0"/>
              <a:t>Challenges.</a:t>
            </a:r>
          </a:p>
          <a:p>
            <a:pPr marL="457200" indent="-457200">
              <a:buAutoNum type="arabicParenR"/>
            </a:pP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28</a:t>
            </a:fld>
            <a:endParaRPr lang="en-US" dirty="0"/>
          </a:p>
        </p:txBody>
      </p:sp>
    </p:spTree>
    <p:extLst>
      <p:ext uri="{BB962C8B-B14F-4D97-AF65-F5344CB8AC3E}">
        <p14:creationId xmlns:p14="http://schemas.microsoft.com/office/powerpoint/2010/main" val="918034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8229600" cy="884434"/>
          </a:xfrm>
        </p:spPr>
        <p:txBody>
          <a:bodyPr/>
          <a:lstStyle/>
          <a:p>
            <a:pPr algn="ctr"/>
            <a:r>
              <a:rPr lang="en-US" dirty="0" smtClean="0"/>
              <a:t>Approach to School Finance</a:t>
            </a:r>
            <a:endParaRPr lang="en-US" dirty="0"/>
          </a:p>
        </p:txBody>
      </p:sp>
      <p:pic>
        <p:nvPicPr>
          <p:cNvPr id="6" name="Picture 5"/>
          <p:cNvPicPr>
            <a:picLocks noChangeAspect="1"/>
          </p:cNvPicPr>
          <p:nvPr/>
        </p:nvPicPr>
        <p:blipFill>
          <a:blip r:embed="rId3"/>
          <a:stretch>
            <a:fillRect/>
          </a:stretch>
        </p:blipFill>
        <p:spPr>
          <a:xfrm>
            <a:off x="2041546" y="1653436"/>
            <a:ext cx="4484514" cy="4008328"/>
          </a:xfrm>
          <a:prstGeom prst="rect">
            <a:avLst/>
          </a:prstGeom>
        </p:spPr>
      </p:pic>
    </p:spTree>
    <p:extLst>
      <p:ext uri="{BB962C8B-B14F-4D97-AF65-F5344CB8AC3E}">
        <p14:creationId xmlns:p14="http://schemas.microsoft.com/office/powerpoint/2010/main" val="526699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LCFF Research: Emerging Themes </a:t>
            </a:r>
            <a:endParaRPr lang="en-US" dirty="0"/>
          </a:p>
        </p:txBody>
      </p:sp>
      <p:sp>
        <p:nvSpPr>
          <p:cNvPr id="3" name="Content Placeholder 2"/>
          <p:cNvSpPr>
            <a:spLocks noGrp="1"/>
          </p:cNvSpPr>
          <p:nvPr>
            <p:ph idx="1"/>
          </p:nvPr>
        </p:nvSpPr>
        <p:spPr/>
        <p:txBody>
          <a:bodyPr/>
          <a:lstStyle/>
          <a:p>
            <a:pPr marL="457200" indent="-457200">
              <a:buFont typeface="Arial" pitchFamily="34" charset="0"/>
              <a:buAutoNum type="arabicParenR"/>
            </a:pPr>
            <a:r>
              <a:rPr lang="en-US" dirty="0"/>
              <a:t>Widespread support for the new funding system. </a:t>
            </a:r>
            <a:endParaRPr lang="en-US" dirty="0" smtClean="0"/>
          </a:p>
          <a:p>
            <a:pPr marL="457200" indent="-457200">
              <a:buAutoNum type="arabicParenR"/>
            </a:pPr>
            <a:r>
              <a:rPr lang="en-US" dirty="0" smtClean="0">
                <a:solidFill>
                  <a:schemeClr val="tx1">
                    <a:alpha val="25000"/>
                  </a:schemeClr>
                </a:solidFill>
              </a:rPr>
              <a:t>Cultural shifts within school districts. </a:t>
            </a:r>
          </a:p>
          <a:p>
            <a:pPr marL="457200" indent="-457200">
              <a:buAutoNum type="arabicParenR"/>
            </a:pPr>
            <a:r>
              <a:rPr lang="en-US" dirty="0" smtClean="0">
                <a:solidFill>
                  <a:schemeClr val="tx1">
                    <a:alpha val="25000"/>
                  </a:schemeClr>
                </a:solidFill>
              </a:rPr>
              <a:t>Increased community engagement. </a:t>
            </a:r>
          </a:p>
          <a:p>
            <a:pPr marL="457200" indent="-457200">
              <a:buAutoNum type="arabicParenR"/>
            </a:pPr>
            <a:r>
              <a:rPr lang="en-US" dirty="0" smtClean="0">
                <a:solidFill>
                  <a:schemeClr val="tx1">
                    <a:alpha val="25000"/>
                  </a:schemeClr>
                </a:solidFill>
              </a:rPr>
              <a:t>Evidence of customization. </a:t>
            </a:r>
          </a:p>
          <a:p>
            <a:pPr marL="457200" indent="-457200">
              <a:buAutoNum type="arabicParenR"/>
            </a:pPr>
            <a:r>
              <a:rPr lang="en-US" dirty="0" smtClean="0">
                <a:solidFill>
                  <a:schemeClr val="tx1">
                    <a:alpha val="25000"/>
                  </a:schemeClr>
                </a:solidFill>
              </a:rPr>
              <a:t>Focus on equity. </a:t>
            </a:r>
          </a:p>
          <a:p>
            <a:pPr marL="457200" indent="-457200">
              <a:buAutoNum type="arabicParenR"/>
            </a:pPr>
            <a:r>
              <a:rPr lang="en-US" dirty="0" smtClean="0">
                <a:solidFill>
                  <a:schemeClr val="tx1">
                    <a:alpha val="25000"/>
                  </a:schemeClr>
                </a:solidFill>
              </a:rPr>
              <a:t>Challenges. </a:t>
            </a:r>
          </a:p>
          <a:p>
            <a:pPr marL="457200" indent="-457200">
              <a:buAutoNum type="arabicParenR"/>
            </a:pP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29</a:t>
            </a:fld>
            <a:endParaRPr lang="en-US" dirty="0"/>
          </a:p>
        </p:txBody>
      </p:sp>
      <p:sp>
        <p:nvSpPr>
          <p:cNvPr id="7" name="Content Placeholder 6"/>
          <p:cNvSpPr>
            <a:spLocks noGrp="1"/>
          </p:cNvSpPr>
          <p:nvPr>
            <p:ph idx="13"/>
          </p:nvPr>
        </p:nvSpPr>
        <p:spPr/>
        <p:txBody>
          <a:bodyPr/>
          <a:lstStyle/>
          <a:p>
            <a:endParaRPr lang="en-US"/>
          </a:p>
        </p:txBody>
      </p:sp>
    </p:spTree>
    <p:extLst>
      <p:ext uri="{BB962C8B-B14F-4D97-AF65-F5344CB8AC3E}">
        <p14:creationId xmlns:p14="http://schemas.microsoft.com/office/powerpoint/2010/main" val="997860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07" y="539826"/>
            <a:ext cx="7932145" cy="5943269"/>
          </a:xfrm>
        </p:spPr>
        <p:txBody>
          <a:bodyPr/>
          <a:lstStyle/>
          <a:p>
            <a:pPr marL="0" indent="0">
              <a:buNone/>
            </a:pPr>
            <a:endParaRPr lang="en-US" b="1" i="1" dirty="0" smtClean="0"/>
          </a:p>
          <a:p>
            <a:pPr marL="0" indent="0">
              <a:buNone/>
            </a:pPr>
            <a:endParaRPr lang="en-US" b="1" i="1" dirty="0" smtClean="0"/>
          </a:p>
          <a:p>
            <a:pPr marL="0" indent="0">
              <a:buNone/>
            </a:pPr>
            <a:r>
              <a:rPr lang="en-US" b="1" i="1" dirty="0" smtClean="0"/>
              <a:t>82%</a:t>
            </a:r>
            <a:r>
              <a:rPr lang="en-US" i="1" dirty="0" smtClean="0"/>
              <a:t> </a:t>
            </a:r>
            <a:r>
              <a:rPr lang="en-US" i="1" dirty="0"/>
              <a:t>of superintendents strongly or </a:t>
            </a:r>
            <a:r>
              <a:rPr lang="en-US" i="1" dirty="0" smtClean="0"/>
              <a:t>somewhat agree </a:t>
            </a:r>
            <a:r>
              <a:rPr lang="en-US" i="1" dirty="0"/>
              <a:t>that the LCFF is leading to greater alignment among </a:t>
            </a:r>
            <a:r>
              <a:rPr lang="en-US" i="1" dirty="0" smtClean="0"/>
              <a:t>goals, strategies</a:t>
            </a:r>
            <a:r>
              <a:rPr lang="en-US" i="1" dirty="0"/>
              <a:t>, and resource allocation </a:t>
            </a:r>
            <a:r>
              <a:rPr lang="en-US" i="1" dirty="0" smtClean="0"/>
              <a:t>decisions.</a:t>
            </a:r>
            <a:endParaRPr lang="en-US" i="1"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30</a:t>
            </a:fld>
            <a:endParaRPr lang="en-US" dirty="0"/>
          </a:p>
        </p:txBody>
      </p:sp>
      <p:sp>
        <p:nvSpPr>
          <p:cNvPr id="7" name="Content Placeholder 6"/>
          <p:cNvSpPr>
            <a:spLocks noGrp="1"/>
          </p:cNvSpPr>
          <p:nvPr>
            <p:ph idx="13"/>
          </p:nvPr>
        </p:nvSpPr>
        <p:spPr/>
        <p:txBody>
          <a:bodyPr/>
          <a:lstStyle/>
          <a:p>
            <a:endParaRPr lang="en-US"/>
          </a:p>
        </p:txBody>
      </p:sp>
      <p:pic>
        <p:nvPicPr>
          <p:cNvPr id="9" name="Picture 8"/>
          <p:cNvPicPr>
            <a:picLocks noChangeAspect="1"/>
          </p:cNvPicPr>
          <p:nvPr/>
        </p:nvPicPr>
        <p:blipFill>
          <a:blip r:embed="rId3"/>
          <a:stretch>
            <a:fillRect/>
          </a:stretch>
        </p:blipFill>
        <p:spPr>
          <a:xfrm>
            <a:off x="396607" y="2882065"/>
            <a:ext cx="8439150" cy="2600325"/>
          </a:xfrm>
          <a:prstGeom prst="rect">
            <a:avLst/>
          </a:prstGeom>
        </p:spPr>
      </p:pic>
    </p:spTree>
    <p:extLst>
      <p:ext uri="{BB962C8B-B14F-4D97-AF65-F5344CB8AC3E}">
        <p14:creationId xmlns:p14="http://schemas.microsoft.com/office/powerpoint/2010/main" val="1672167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07" y="539826"/>
            <a:ext cx="7932145" cy="5943269"/>
          </a:xfrm>
        </p:spPr>
        <p:txBody>
          <a:bodyPr/>
          <a:lstStyle/>
          <a:p>
            <a:pPr marL="0" indent="0">
              <a:buNone/>
            </a:pPr>
            <a:endParaRPr lang="en-US" b="1" i="1" dirty="0" smtClean="0"/>
          </a:p>
          <a:p>
            <a:endParaRPr lang="en-US" b="1" i="1" dirty="0" smtClean="0"/>
          </a:p>
          <a:p>
            <a:pPr marL="0" indent="0">
              <a:buNone/>
            </a:pPr>
            <a:r>
              <a:rPr lang="en-US" b="1" i="1" dirty="0" smtClean="0"/>
              <a:t>74% </a:t>
            </a:r>
            <a:r>
              <a:rPr lang="en-US" i="1" dirty="0" smtClean="0"/>
              <a:t>of </a:t>
            </a:r>
            <a:r>
              <a:rPr lang="en-US" i="1" dirty="0"/>
              <a:t>superintendents strongly or </a:t>
            </a:r>
            <a:r>
              <a:rPr lang="en-US" i="1" dirty="0" smtClean="0"/>
              <a:t>somewhat agree </a:t>
            </a:r>
            <a:r>
              <a:rPr lang="en-US" i="1" dirty="0"/>
              <a:t>that the fiscal flexibility granted by LCFF has </a:t>
            </a:r>
            <a:r>
              <a:rPr lang="en-US" i="1" dirty="0" smtClean="0"/>
              <a:t>enabled their </a:t>
            </a:r>
            <a:r>
              <a:rPr lang="en-US" i="1" dirty="0"/>
              <a:t>district to spend in ways that match local </a:t>
            </a:r>
            <a:r>
              <a:rPr lang="en-US" i="1" dirty="0" smtClean="0"/>
              <a:t>needs.</a:t>
            </a:r>
            <a:endParaRPr lang="en-US" i="1"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31</a:t>
            </a:fld>
            <a:endParaRPr lang="en-US" dirty="0"/>
          </a:p>
        </p:txBody>
      </p:sp>
      <p:pic>
        <p:nvPicPr>
          <p:cNvPr id="2" name="Picture 1"/>
          <p:cNvPicPr>
            <a:picLocks noChangeAspect="1"/>
          </p:cNvPicPr>
          <p:nvPr/>
        </p:nvPicPr>
        <p:blipFill>
          <a:blip r:embed="rId3"/>
          <a:stretch>
            <a:fillRect/>
          </a:stretch>
        </p:blipFill>
        <p:spPr>
          <a:xfrm>
            <a:off x="569912" y="2965498"/>
            <a:ext cx="8410575" cy="2619375"/>
          </a:xfrm>
          <a:prstGeom prst="rect">
            <a:avLst/>
          </a:prstGeom>
        </p:spPr>
      </p:pic>
    </p:spTree>
    <p:extLst>
      <p:ext uri="{BB962C8B-B14F-4D97-AF65-F5344CB8AC3E}">
        <p14:creationId xmlns:p14="http://schemas.microsoft.com/office/powerpoint/2010/main" val="2584155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07" y="539826"/>
            <a:ext cx="7932145" cy="5943269"/>
          </a:xfrm>
        </p:spPr>
        <p:txBody>
          <a:bodyPr/>
          <a:lstStyle/>
          <a:p>
            <a:pPr marL="0" indent="0">
              <a:buNone/>
            </a:pPr>
            <a:endParaRPr lang="en-US" b="1" i="1" dirty="0" smtClean="0"/>
          </a:p>
          <a:p>
            <a:endParaRPr lang="en-US" b="1" i="1" dirty="0" smtClean="0"/>
          </a:p>
          <a:p>
            <a:pPr marL="0" indent="0">
              <a:buNone/>
            </a:pPr>
            <a:r>
              <a:rPr lang="en-US" b="1" i="1" dirty="0" smtClean="0"/>
              <a:t>77%</a:t>
            </a:r>
            <a:r>
              <a:rPr lang="en-US" i="1" dirty="0" smtClean="0"/>
              <a:t> of </a:t>
            </a:r>
            <a:r>
              <a:rPr lang="en-US" i="1" dirty="0"/>
              <a:t>superintendents strongly or </a:t>
            </a:r>
            <a:r>
              <a:rPr lang="en-US" i="1" dirty="0" smtClean="0"/>
              <a:t>somewhat agree </a:t>
            </a:r>
            <a:r>
              <a:rPr lang="en-US" i="1" dirty="0"/>
              <a:t>that the LCFF has enabled their district to rethink </a:t>
            </a:r>
            <a:r>
              <a:rPr lang="en-US" i="1" dirty="0" smtClean="0"/>
              <a:t>budget priorities.</a:t>
            </a:r>
            <a:endParaRPr lang="en-US" i="1"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32</a:t>
            </a:fld>
            <a:endParaRPr lang="en-US" dirty="0"/>
          </a:p>
        </p:txBody>
      </p:sp>
      <p:pic>
        <p:nvPicPr>
          <p:cNvPr id="4" name="Picture 3"/>
          <p:cNvPicPr>
            <a:picLocks noChangeAspect="1"/>
          </p:cNvPicPr>
          <p:nvPr/>
        </p:nvPicPr>
        <p:blipFill>
          <a:blip r:embed="rId3"/>
          <a:stretch>
            <a:fillRect/>
          </a:stretch>
        </p:blipFill>
        <p:spPr>
          <a:xfrm>
            <a:off x="531812" y="2914975"/>
            <a:ext cx="8486775" cy="2581275"/>
          </a:xfrm>
          <a:prstGeom prst="rect">
            <a:avLst/>
          </a:prstGeom>
        </p:spPr>
      </p:pic>
    </p:spTree>
    <p:extLst>
      <p:ext uri="{BB962C8B-B14F-4D97-AF65-F5344CB8AC3E}">
        <p14:creationId xmlns:p14="http://schemas.microsoft.com/office/powerpoint/2010/main" val="3648204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Widespread Support </a:t>
            </a:r>
            <a:endParaRPr lang="en-US" dirty="0"/>
          </a:p>
        </p:txBody>
      </p:sp>
      <p:sp>
        <p:nvSpPr>
          <p:cNvPr id="3" name="Content Placeholder 2"/>
          <p:cNvSpPr>
            <a:spLocks noGrp="1"/>
          </p:cNvSpPr>
          <p:nvPr>
            <p:ph sz="half" idx="1"/>
          </p:nvPr>
        </p:nvSpPr>
        <p:spPr/>
        <p:txBody>
          <a:bodyPr>
            <a:normAutofit/>
          </a:bodyPr>
          <a:lstStyle/>
          <a:p>
            <a:pPr marL="0" indent="0">
              <a:buNone/>
            </a:pPr>
            <a:r>
              <a:rPr lang="en-US" i="1" dirty="0"/>
              <a:t>"I think [the </a:t>
            </a:r>
            <a:r>
              <a:rPr lang="en-US" i="1" dirty="0" smtClean="0"/>
              <a:t>LCFF] </a:t>
            </a:r>
            <a:r>
              <a:rPr lang="en-US" i="1" dirty="0"/>
              <a:t>is a wonderful direction. I wholeheartedly support what it aspires to do in terms of local control, brining in the community to write their story [about] what they want for their kids." </a:t>
            </a:r>
            <a:endParaRPr lang="en-US" i="1" dirty="0" smtClean="0"/>
          </a:p>
          <a:p>
            <a:pPr marL="0" indent="0">
              <a:buNone/>
            </a:pPr>
            <a:endParaRPr lang="en-US" dirty="0" smtClean="0"/>
          </a:p>
        </p:txBody>
      </p:sp>
      <p:sp>
        <p:nvSpPr>
          <p:cNvPr id="4" name="Content Placeholder 3"/>
          <p:cNvSpPr>
            <a:spLocks noGrp="1"/>
          </p:cNvSpPr>
          <p:nvPr>
            <p:ph sz="half" idx="2"/>
          </p:nvPr>
        </p:nvSpPr>
        <p:spPr>
          <a:xfrm>
            <a:off x="4648200" y="1673352"/>
            <a:ext cx="4383066" cy="4718304"/>
          </a:xfrm>
        </p:spPr>
        <p:txBody>
          <a:bodyPr>
            <a:normAutofit/>
          </a:bodyPr>
          <a:lstStyle/>
          <a:p>
            <a:r>
              <a:rPr lang="en-US" dirty="0" smtClean="0"/>
              <a:t>LCFFRC researchers found “little enthusiasm” among district officials for returning to categorical funding. </a:t>
            </a:r>
          </a:p>
          <a:p>
            <a:pPr marL="0" indent="0">
              <a:buNone/>
            </a:pPr>
            <a:endParaRPr lang="en-US" dirty="0" smtClean="0"/>
          </a:p>
          <a:p>
            <a:r>
              <a:rPr lang="en-US" dirty="0" smtClean="0"/>
              <a:t>Of those familiar with law 72% of likely voters and 84% of parents viewed it positively. </a:t>
            </a:r>
            <a:endParaRPr lang="en-US" dirty="0"/>
          </a:p>
        </p:txBody>
      </p:sp>
      <p:sp>
        <p:nvSpPr>
          <p:cNvPr id="5" name="Slide Number Placeholder 4"/>
          <p:cNvSpPr>
            <a:spLocks noGrp="1"/>
          </p:cNvSpPr>
          <p:nvPr>
            <p:ph type="sldNum" sz="quarter" idx="12"/>
          </p:nvPr>
        </p:nvSpPr>
        <p:spPr/>
        <p:txBody>
          <a:bodyPr/>
          <a:lstStyle/>
          <a:p>
            <a:fld id="{7462207E-B25F-844C-A813-B7E57EC8376C}" type="slidenum">
              <a:rPr lang="en-US" smtClean="0"/>
              <a:t>33</a:t>
            </a:fld>
            <a:endParaRPr lang="en-US" dirty="0"/>
          </a:p>
        </p:txBody>
      </p:sp>
    </p:spTree>
    <p:extLst>
      <p:ext uri="{BB962C8B-B14F-4D97-AF65-F5344CB8AC3E}">
        <p14:creationId xmlns:p14="http://schemas.microsoft.com/office/powerpoint/2010/main" val="38877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LCFF Research: Emerging Themes </a:t>
            </a:r>
            <a:endParaRPr lang="en-US" dirty="0"/>
          </a:p>
        </p:txBody>
      </p:sp>
      <p:sp>
        <p:nvSpPr>
          <p:cNvPr id="3" name="Content Placeholder 2"/>
          <p:cNvSpPr>
            <a:spLocks noGrp="1"/>
          </p:cNvSpPr>
          <p:nvPr>
            <p:ph idx="1"/>
          </p:nvPr>
        </p:nvSpPr>
        <p:spPr/>
        <p:txBody>
          <a:bodyPr/>
          <a:lstStyle/>
          <a:p>
            <a:pPr marL="457200" indent="-457200">
              <a:buFont typeface="Arial" pitchFamily="34" charset="0"/>
              <a:buAutoNum type="arabicParenR"/>
            </a:pPr>
            <a:r>
              <a:rPr lang="en-US" dirty="0">
                <a:solidFill>
                  <a:schemeClr val="tx1">
                    <a:alpha val="25000"/>
                  </a:schemeClr>
                </a:solidFill>
              </a:rPr>
              <a:t>Widespread support for the new funding system. </a:t>
            </a:r>
            <a:endParaRPr lang="en-US" dirty="0" smtClean="0">
              <a:solidFill>
                <a:schemeClr val="tx1">
                  <a:alpha val="25000"/>
                </a:schemeClr>
              </a:solidFill>
            </a:endParaRPr>
          </a:p>
          <a:p>
            <a:pPr marL="457200" indent="-457200">
              <a:buAutoNum type="arabicParenR"/>
            </a:pPr>
            <a:r>
              <a:rPr lang="en-US" dirty="0" smtClean="0"/>
              <a:t>Cultural shifts within school districts. </a:t>
            </a:r>
          </a:p>
          <a:p>
            <a:pPr marL="457200" indent="-457200">
              <a:buAutoNum type="arabicParenR"/>
            </a:pPr>
            <a:r>
              <a:rPr lang="en-US" dirty="0" smtClean="0">
                <a:solidFill>
                  <a:schemeClr val="tx1">
                    <a:alpha val="25000"/>
                  </a:schemeClr>
                </a:solidFill>
              </a:rPr>
              <a:t>Increased community engagement. </a:t>
            </a:r>
          </a:p>
          <a:p>
            <a:pPr marL="457200" indent="-457200">
              <a:buAutoNum type="arabicParenR"/>
            </a:pPr>
            <a:r>
              <a:rPr lang="en-US" dirty="0" smtClean="0">
                <a:solidFill>
                  <a:schemeClr val="tx1">
                    <a:alpha val="25000"/>
                  </a:schemeClr>
                </a:solidFill>
              </a:rPr>
              <a:t>Evidence of customization. </a:t>
            </a:r>
          </a:p>
          <a:p>
            <a:pPr marL="457200" indent="-457200">
              <a:buAutoNum type="arabicParenR"/>
            </a:pPr>
            <a:r>
              <a:rPr lang="en-US" dirty="0" smtClean="0">
                <a:solidFill>
                  <a:schemeClr val="tx1">
                    <a:alpha val="25000"/>
                  </a:schemeClr>
                </a:solidFill>
              </a:rPr>
              <a:t>Focus on equity. </a:t>
            </a:r>
          </a:p>
          <a:p>
            <a:pPr marL="457200" indent="-457200">
              <a:buAutoNum type="arabicParenR"/>
            </a:pPr>
            <a:r>
              <a:rPr lang="en-US" dirty="0" smtClean="0">
                <a:solidFill>
                  <a:schemeClr val="tx1">
                    <a:alpha val="25000"/>
                  </a:schemeClr>
                </a:solidFill>
              </a:rPr>
              <a:t>Challenges.</a:t>
            </a:r>
          </a:p>
          <a:p>
            <a:pPr marL="457200" indent="-457200">
              <a:buAutoNum type="arabicParenR"/>
            </a:pP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34</a:t>
            </a:fld>
            <a:endParaRPr lang="en-US" dirty="0"/>
          </a:p>
        </p:txBody>
      </p:sp>
      <p:sp>
        <p:nvSpPr>
          <p:cNvPr id="7" name="Content Placeholder 6"/>
          <p:cNvSpPr>
            <a:spLocks noGrp="1"/>
          </p:cNvSpPr>
          <p:nvPr>
            <p:ph idx="13"/>
          </p:nvPr>
        </p:nvSpPr>
        <p:spPr/>
        <p:txBody>
          <a:bodyPr/>
          <a:lstStyle/>
          <a:p>
            <a:endParaRPr lang="en-US"/>
          </a:p>
        </p:txBody>
      </p:sp>
    </p:spTree>
    <p:extLst>
      <p:ext uri="{BB962C8B-B14F-4D97-AF65-F5344CB8AC3E}">
        <p14:creationId xmlns:p14="http://schemas.microsoft.com/office/powerpoint/2010/main" val="206060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Cultural Shifts within School Districts</a:t>
            </a:r>
            <a:endParaRPr lang="en-US" dirty="0"/>
          </a:p>
        </p:txBody>
      </p:sp>
      <p:sp>
        <p:nvSpPr>
          <p:cNvPr id="9" name="Content Placeholder 8"/>
          <p:cNvSpPr>
            <a:spLocks noGrp="1"/>
          </p:cNvSpPr>
          <p:nvPr>
            <p:ph sz="half" idx="1"/>
          </p:nvPr>
        </p:nvSpPr>
        <p:spPr/>
        <p:txBody>
          <a:bodyPr/>
          <a:lstStyle/>
          <a:p>
            <a:pPr marL="0" indent="0">
              <a:buNone/>
            </a:pPr>
            <a:r>
              <a:rPr lang="en-US" i="1" dirty="0" smtClean="0"/>
              <a:t>“We’re </a:t>
            </a:r>
            <a:r>
              <a:rPr lang="en-US" i="1" dirty="0"/>
              <a:t>finally [asking] who are the students with the highest need and how do we address those needs</a:t>
            </a:r>
            <a:r>
              <a:rPr lang="en-US" i="1" dirty="0" smtClean="0"/>
              <a:t>?”</a:t>
            </a:r>
          </a:p>
          <a:p>
            <a:pPr marL="0" indent="0">
              <a:buNone/>
            </a:pPr>
            <a:endParaRPr lang="en-US" dirty="0"/>
          </a:p>
          <a:p>
            <a:pPr marL="0" indent="0">
              <a:buNone/>
            </a:pPr>
            <a:r>
              <a:rPr lang="en-US" i="1" dirty="0"/>
              <a:t>“This year we began the [budget development] process from ‘What do we need</a:t>
            </a:r>
            <a:r>
              <a:rPr lang="en-US" i="1" dirty="0" smtClean="0"/>
              <a:t>? ’rather </a:t>
            </a:r>
            <a:r>
              <a:rPr lang="en-US" i="1" dirty="0"/>
              <a:t>than from ‘What can we afford?’” </a:t>
            </a:r>
            <a:endParaRPr lang="en-US" i="1" dirty="0" smtClean="0"/>
          </a:p>
          <a:p>
            <a:pPr marL="0" indent="0">
              <a:buNone/>
            </a:pPr>
            <a:endParaRPr lang="en-US" dirty="0"/>
          </a:p>
          <a:p>
            <a:pPr marL="0" indent="0">
              <a:buNone/>
            </a:pPr>
            <a:endParaRPr lang="en-US" dirty="0"/>
          </a:p>
        </p:txBody>
      </p:sp>
      <p:sp>
        <p:nvSpPr>
          <p:cNvPr id="10" name="Content Placeholder 9"/>
          <p:cNvSpPr>
            <a:spLocks noGrp="1"/>
          </p:cNvSpPr>
          <p:nvPr>
            <p:ph sz="half" idx="2"/>
          </p:nvPr>
        </p:nvSpPr>
        <p:spPr/>
        <p:txBody>
          <a:bodyPr/>
          <a:lstStyle/>
          <a:p>
            <a:pPr marL="0" indent="0">
              <a:buNone/>
            </a:pPr>
            <a:r>
              <a:rPr lang="en-US" u="sng" dirty="0" smtClean="0"/>
              <a:t>What’s changing? </a:t>
            </a:r>
          </a:p>
          <a:p>
            <a:r>
              <a:rPr lang="en-US" dirty="0" smtClean="0"/>
              <a:t>Breaking down central office budgeting silos</a:t>
            </a:r>
          </a:p>
          <a:p>
            <a:pPr marL="0" indent="0">
              <a:buNone/>
            </a:pPr>
            <a:endParaRPr lang="en-US" dirty="0" smtClean="0"/>
          </a:p>
          <a:p>
            <a:r>
              <a:rPr lang="en-US" dirty="0" smtClean="0"/>
              <a:t>Some districts pushing decisions down to schools</a:t>
            </a:r>
          </a:p>
        </p:txBody>
      </p:sp>
      <p:sp>
        <p:nvSpPr>
          <p:cNvPr id="6" name="Slide Number Placeholder 5"/>
          <p:cNvSpPr>
            <a:spLocks noGrp="1"/>
          </p:cNvSpPr>
          <p:nvPr>
            <p:ph type="sldNum" sz="quarter" idx="12"/>
          </p:nvPr>
        </p:nvSpPr>
        <p:spPr/>
        <p:txBody>
          <a:bodyPr/>
          <a:lstStyle/>
          <a:p>
            <a:fld id="{7462207E-B25F-844C-A813-B7E57EC8376C}" type="slidenum">
              <a:rPr lang="en-US" smtClean="0"/>
              <a:pPr/>
              <a:t>35</a:t>
            </a:fld>
            <a:endParaRPr lang="en-US" dirty="0"/>
          </a:p>
        </p:txBody>
      </p:sp>
    </p:spTree>
    <p:extLst>
      <p:ext uri="{BB962C8B-B14F-4D97-AF65-F5344CB8AC3E}">
        <p14:creationId xmlns:p14="http://schemas.microsoft.com/office/powerpoint/2010/main" val="145174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LCFF Research: Emerging Themes </a:t>
            </a:r>
            <a:endParaRPr lang="en-US" dirty="0"/>
          </a:p>
        </p:txBody>
      </p:sp>
      <p:sp>
        <p:nvSpPr>
          <p:cNvPr id="3" name="Content Placeholder 2"/>
          <p:cNvSpPr>
            <a:spLocks noGrp="1"/>
          </p:cNvSpPr>
          <p:nvPr>
            <p:ph idx="1"/>
          </p:nvPr>
        </p:nvSpPr>
        <p:spPr/>
        <p:txBody>
          <a:bodyPr/>
          <a:lstStyle/>
          <a:p>
            <a:pPr marL="457200" indent="-457200">
              <a:buFont typeface="Arial" pitchFamily="34" charset="0"/>
              <a:buAutoNum type="arabicParenR"/>
            </a:pPr>
            <a:r>
              <a:rPr lang="en-US" dirty="0">
                <a:solidFill>
                  <a:schemeClr val="tx1">
                    <a:alpha val="25000"/>
                  </a:schemeClr>
                </a:solidFill>
              </a:rPr>
              <a:t>Widespread support for the new funding system. </a:t>
            </a:r>
            <a:endParaRPr lang="en-US" dirty="0" smtClean="0">
              <a:solidFill>
                <a:schemeClr val="tx1">
                  <a:alpha val="25000"/>
                </a:schemeClr>
              </a:solidFill>
            </a:endParaRPr>
          </a:p>
          <a:p>
            <a:pPr marL="457200" indent="-457200">
              <a:buAutoNum type="arabicParenR"/>
            </a:pPr>
            <a:r>
              <a:rPr lang="en-US" dirty="0" smtClean="0">
                <a:solidFill>
                  <a:schemeClr val="tx1">
                    <a:alpha val="25000"/>
                  </a:schemeClr>
                </a:solidFill>
              </a:rPr>
              <a:t>Cultural shifts within school districts. </a:t>
            </a:r>
          </a:p>
          <a:p>
            <a:pPr marL="457200" indent="-457200">
              <a:buAutoNum type="arabicParenR"/>
            </a:pPr>
            <a:r>
              <a:rPr lang="en-US" dirty="0" smtClean="0"/>
              <a:t>Increased community engagement. </a:t>
            </a:r>
          </a:p>
          <a:p>
            <a:pPr marL="457200" indent="-457200">
              <a:buAutoNum type="arabicParenR"/>
            </a:pPr>
            <a:r>
              <a:rPr lang="en-US" dirty="0" smtClean="0">
                <a:solidFill>
                  <a:schemeClr val="tx1">
                    <a:alpha val="25000"/>
                  </a:schemeClr>
                </a:solidFill>
              </a:rPr>
              <a:t>Evidence of customization. </a:t>
            </a:r>
          </a:p>
          <a:p>
            <a:pPr marL="457200" indent="-457200">
              <a:buAutoNum type="arabicParenR"/>
            </a:pPr>
            <a:r>
              <a:rPr lang="en-US" dirty="0" smtClean="0">
                <a:solidFill>
                  <a:schemeClr val="tx1">
                    <a:alpha val="25000"/>
                  </a:schemeClr>
                </a:solidFill>
              </a:rPr>
              <a:t>Focus on equity. </a:t>
            </a:r>
          </a:p>
          <a:p>
            <a:pPr marL="457200" indent="-457200">
              <a:buAutoNum type="arabicParenR"/>
            </a:pPr>
            <a:r>
              <a:rPr lang="en-US" dirty="0" smtClean="0">
                <a:solidFill>
                  <a:schemeClr val="tx1">
                    <a:alpha val="25000"/>
                  </a:schemeClr>
                </a:solidFill>
              </a:rPr>
              <a:t>Challenges.</a:t>
            </a:r>
          </a:p>
          <a:p>
            <a:pPr marL="457200" indent="-457200">
              <a:buAutoNum type="arabicParenR"/>
            </a:pP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36</a:t>
            </a:fld>
            <a:endParaRPr lang="en-US" dirty="0"/>
          </a:p>
        </p:txBody>
      </p:sp>
      <p:sp>
        <p:nvSpPr>
          <p:cNvPr id="7" name="Content Placeholder 6"/>
          <p:cNvSpPr>
            <a:spLocks noGrp="1"/>
          </p:cNvSpPr>
          <p:nvPr>
            <p:ph idx="13"/>
          </p:nvPr>
        </p:nvSpPr>
        <p:spPr/>
        <p:txBody>
          <a:bodyPr/>
          <a:lstStyle/>
          <a:p>
            <a:endParaRPr lang="en-US"/>
          </a:p>
        </p:txBody>
      </p:sp>
    </p:spTree>
    <p:extLst>
      <p:ext uri="{BB962C8B-B14F-4D97-AF65-F5344CB8AC3E}">
        <p14:creationId xmlns:p14="http://schemas.microsoft.com/office/powerpoint/2010/main" val="3008419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Community Engagement </a:t>
            </a:r>
            <a:endParaRPr lang="en-US" dirty="0"/>
          </a:p>
        </p:txBody>
      </p:sp>
      <p:pic>
        <p:nvPicPr>
          <p:cNvPr id="8" name="Content Placeholder 7"/>
          <p:cNvPicPr>
            <a:picLocks noGrp="1" noChangeAspect="1"/>
          </p:cNvPicPr>
          <p:nvPr>
            <p:ph sz="half" idx="1"/>
          </p:nvPr>
        </p:nvPicPr>
        <p:blipFill>
          <a:blip r:embed="rId3"/>
          <a:stretch>
            <a:fillRect/>
          </a:stretch>
        </p:blipFill>
        <p:spPr>
          <a:xfrm>
            <a:off x="1026026" y="1673352"/>
            <a:ext cx="2033783" cy="2298287"/>
          </a:xfrm>
          <a:prstGeom prst="rect">
            <a:avLst/>
          </a:prstGeom>
        </p:spPr>
      </p:pic>
      <p:sp>
        <p:nvSpPr>
          <p:cNvPr id="4" name="Content Placeholder 3"/>
          <p:cNvSpPr>
            <a:spLocks noGrp="1"/>
          </p:cNvSpPr>
          <p:nvPr>
            <p:ph sz="half" idx="2"/>
          </p:nvPr>
        </p:nvSpPr>
        <p:spPr>
          <a:xfrm>
            <a:off x="3059809" y="1673352"/>
            <a:ext cx="5946405" cy="4718304"/>
          </a:xfrm>
        </p:spPr>
        <p:txBody>
          <a:bodyPr/>
          <a:lstStyle/>
          <a:p>
            <a:r>
              <a:rPr lang="en-US" dirty="0" smtClean="0"/>
              <a:t>Parents have been primary focus of stakeholder engagement </a:t>
            </a:r>
          </a:p>
          <a:p>
            <a:r>
              <a:rPr lang="en-US" dirty="0" smtClean="0"/>
              <a:t>Principal and teacher surveys/meetings  </a:t>
            </a:r>
          </a:p>
          <a:p>
            <a:r>
              <a:rPr lang="en-US" dirty="0" smtClean="0"/>
              <a:t>Signs that spending decisions reflect input </a:t>
            </a:r>
          </a:p>
          <a:p>
            <a:endParaRPr lang="en-US" dirty="0"/>
          </a:p>
        </p:txBody>
      </p:sp>
      <p:sp>
        <p:nvSpPr>
          <p:cNvPr id="5" name="Slide Number Placeholder 4"/>
          <p:cNvSpPr>
            <a:spLocks noGrp="1"/>
          </p:cNvSpPr>
          <p:nvPr>
            <p:ph type="sldNum" sz="quarter" idx="12"/>
          </p:nvPr>
        </p:nvSpPr>
        <p:spPr/>
        <p:txBody>
          <a:bodyPr/>
          <a:lstStyle/>
          <a:p>
            <a:fld id="{7462207E-B25F-844C-A813-B7E57EC8376C}" type="slidenum">
              <a:rPr lang="en-US" smtClean="0"/>
              <a:t>37</a:t>
            </a:fld>
            <a:endParaRPr lang="en-US" dirty="0"/>
          </a:p>
        </p:txBody>
      </p:sp>
    </p:spTree>
    <p:extLst>
      <p:ext uri="{BB962C8B-B14F-4D97-AF65-F5344CB8AC3E}">
        <p14:creationId xmlns:p14="http://schemas.microsoft.com/office/powerpoint/2010/main" val="65689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LCFF Research: Emerging Themes </a:t>
            </a:r>
            <a:endParaRPr lang="en-US" dirty="0"/>
          </a:p>
        </p:txBody>
      </p:sp>
      <p:sp>
        <p:nvSpPr>
          <p:cNvPr id="3" name="Content Placeholder 2"/>
          <p:cNvSpPr>
            <a:spLocks noGrp="1"/>
          </p:cNvSpPr>
          <p:nvPr>
            <p:ph idx="1"/>
          </p:nvPr>
        </p:nvSpPr>
        <p:spPr/>
        <p:txBody>
          <a:bodyPr/>
          <a:lstStyle/>
          <a:p>
            <a:pPr marL="457200" indent="-457200">
              <a:buFont typeface="Arial" pitchFamily="34" charset="0"/>
              <a:buAutoNum type="arabicParenR"/>
            </a:pPr>
            <a:r>
              <a:rPr lang="en-US" dirty="0">
                <a:solidFill>
                  <a:schemeClr val="tx1">
                    <a:alpha val="25000"/>
                  </a:schemeClr>
                </a:solidFill>
              </a:rPr>
              <a:t>Widespread support for the new funding system. </a:t>
            </a:r>
            <a:endParaRPr lang="en-US" dirty="0" smtClean="0">
              <a:solidFill>
                <a:schemeClr val="tx1">
                  <a:alpha val="25000"/>
                </a:schemeClr>
              </a:solidFill>
            </a:endParaRPr>
          </a:p>
          <a:p>
            <a:pPr marL="457200" indent="-457200">
              <a:buAutoNum type="arabicParenR"/>
            </a:pPr>
            <a:r>
              <a:rPr lang="en-US" dirty="0" smtClean="0">
                <a:solidFill>
                  <a:schemeClr val="tx1">
                    <a:alpha val="25000"/>
                  </a:schemeClr>
                </a:solidFill>
              </a:rPr>
              <a:t>Cultural shifts within school districts. </a:t>
            </a:r>
          </a:p>
          <a:p>
            <a:pPr marL="457200" indent="-457200">
              <a:buAutoNum type="arabicParenR"/>
            </a:pPr>
            <a:r>
              <a:rPr lang="en-US" dirty="0" smtClean="0">
                <a:solidFill>
                  <a:schemeClr val="tx1">
                    <a:alpha val="25000"/>
                  </a:schemeClr>
                </a:solidFill>
              </a:rPr>
              <a:t>Increased community engagement. </a:t>
            </a:r>
          </a:p>
          <a:p>
            <a:pPr marL="457200" indent="-457200">
              <a:buAutoNum type="arabicParenR"/>
            </a:pPr>
            <a:r>
              <a:rPr lang="en-US" dirty="0" smtClean="0"/>
              <a:t>Evidence of customization. </a:t>
            </a:r>
          </a:p>
          <a:p>
            <a:pPr marL="457200" indent="-457200">
              <a:buAutoNum type="arabicParenR"/>
            </a:pPr>
            <a:r>
              <a:rPr lang="en-US" dirty="0" smtClean="0">
                <a:solidFill>
                  <a:schemeClr val="tx1">
                    <a:alpha val="25000"/>
                  </a:schemeClr>
                </a:solidFill>
              </a:rPr>
              <a:t>Focus on equity. </a:t>
            </a:r>
          </a:p>
          <a:p>
            <a:pPr marL="457200" indent="-457200">
              <a:buAutoNum type="arabicParenR"/>
            </a:pPr>
            <a:r>
              <a:rPr lang="en-US" dirty="0" smtClean="0">
                <a:solidFill>
                  <a:schemeClr val="tx1">
                    <a:alpha val="25000"/>
                  </a:schemeClr>
                </a:solidFill>
              </a:rPr>
              <a:t>Challenges.</a:t>
            </a:r>
          </a:p>
          <a:p>
            <a:pPr marL="457200" indent="-457200">
              <a:buAutoNum type="arabicParenR"/>
            </a:pP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38</a:t>
            </a:fld>
            <a:endParaRPr lang="en-US" dirty="0"/>
          </a:p>
        </p:txBody>
      </p:sp>
      <p:sp>
        <p:nvSpPr>
          <p:cNvPr id="7" name="Content Placeholder 6"/>
          <p:cNvSpPr>
            <a:spLocks noGrp="1"/>
          </p:cNvSpPr>
          <p:nvPr>
            <p:ph idx="13"/>
          </p:nvPr>
        </p:nvSpPr>
        <p:spPr/>
        <p:txBody>
          <a:bodyPr/>
          <a:lstStyle/>
          <a:p>
            <a:endParaRPr lang="en-US"/>
          </a:p>
        </p:txBody>
      </p:sp>
    </p:spTree>
    <p:extLst>
      <p:ext uri="{BB962C8B-B14F-4D97-AF65-F5344CB8AC3E}">
        <p14:creationId xmlns:p14="http://schemas.microsoft.com/office/powerpoint/2010/main" val="2019011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pPr marL="457200" indent="-457200">
              <a:buAutoNum type="arabicParenR"/>
            </a:pPr>
            <a:r>
              <a:rPr lang="en-US" dirty="0" smtClean="0"/>
              <a:t>Highlight key shortcomings of South Carolina’s school finance formula.</a:t>
            </a:r>
          </a:p>
          <a:p>
            <a:pPr marL="457200" indent="-457200">
              <a:buAutoNum type="arabicParenR"/>
            </a:pPr>
            <a:r>
              <a:rPr lang="en-US" dirty="0" smtClean="0"/>
              <a:t>Provide a case study of California’s Local Control Funding Formula as a model for reform. </a:t>
            </a:r>
          </a:p>
          <a:p>
            <a:pPr marL="457200" indent="-457200">
              <a:buAutoNum type="arabicParenR"/>
            </a:pPr>
            <a:r>
              <a:rPr lang="en-US" dirty="0" smtClean="0"/>
              <a:t>Review opportunities for school finance reform. </a:t>
            </a:r>
          </a:p>
          <a:p>
            <a:pPr marL="457200" indent="-457200">
              <a:buAutoNum type="arabicParenR"/>
            </a:pPr>
            <a:endParaRPr lang="en-US" dirty="0" smtClean="0"/>
          </a:p>
          <a:p>
            <a:pPr marL="457200" indent="-457200">
              <a:buAutoNum type="arabicParenR"/>
            </a:pPr>
            <a:endParaRPr lang="en-US" dirty="0" smtClean="0"/>
          </a:p>
          <a:p>
            <a:pPr marL="457200" indent="-457200">
              <a:buAutoNum type="arabicParenR"/>
            </a:pPr>
            <a:endParaRPr lang="en-US" dirty="0" smtClean="0"/>
          </a:p>
          <a:p>
            <a:pPr marL="457200" indent="-457200">
              <a:buAutoNum type="arabicParenR"/>
            </a:pP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3</a:t>
            </a:fld>
            <a:endParaRPr lang="en-US" dirty="0"/>
          </a:p>
        </p:txBody>
      </p:sp>
    </p:spTree>
    <p:extLst>
      <p:ext uri="{BB962C8B-B14F-4D97-AF65-F5344CB8AC3E}">
        <p14:creationId xmlns:p14="http://schemas.microsoft.com/office/powerpoint/2010/main" val="400007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Customization </a:t>
            </a:r>
            <a:endParaRPr lang="en-US" dirty="0"/>
          </a:p>
        </p:txBody>
      </p:sp>
      <p:sp>
        <p:nvSpPr>
          <p:cNvPr id="3" name="Content Placeholder 2"/>
          <p:cNvSpPr>
            <a:spLocks noGrp="1"/>
          </p:cNvSpPr>
          <p:nvPr>
            <p:ph sz="half" idx="1"/>
          </p:nvPr>
        </p:nvSpPr>
        <p:spPr/>
        <p:txBody>
          <a:bodyPr>
            <a:normAutofit/>
          </a:bodyPr>
          <a:lstStyle/>
          <a:p>
            <a:pPr marL="0" lvl="0" indent="0">
              <a:buNone/>
            </a:pPr>
            <a:endParaRPr lang="en-US" i="1" dirty="0" smtClean="0"/>
          </a:p>
          <a:p>
            <a:pPr marL="0" lvl="0" indent="0">
              <a:buNone/>
            </a:pPr>
            <a:r>
              <a:rPr lang="en-US" i="1" dirty="0" smtClean="0"/>
              <a:t>“</a:t>
            </a:r>
            <a:r>
              <a:rPr lang="en-US" i="1" dirty="0"/>
              <a:t>One benefit is that the [leader] can say, this is a need in my community and this is where I want to put the money. That flexibility has been nice.” </a:t>
            </a:r>
            <a:endParaRPr lang="en-US" i="1" dirty="0">
              <a:solidFill>
                <a:prstClr val="black"/>
              </a:solidFill>
            </a:endParaRPr>
          </a:p>
          <a:p>
            <a:pPr marL="0" indent="0">
              <a:buNone/>
            </a:pPr>
            <a:endParaRPr lang="en-US" sz="1600" dirty="0"/>
          </a:p>
        </p:txBody>
      </p:sp>
      <p:sp>
        <p:nvSpPr>
          <p:cNvPr id="4" name="Content Placeholder 3"/>
          <p:cNvSpPr>
            <a:spLocks noGrp="1"/>
          </p:cNvSpPr>
          <p:nvPr>
            <p:ph sz="half" idx="2"/>
          </p:nvPr>
        </p:nvSpPr>
        <p:spPr>
          <a:xfrm>
            <a:off x="4183693" y="1673352"/>
            <a:ext cx="4835047" cy="4718304"/>
          </a:xfrm>
        </p:spPr>
        <p:txBody>
          <a:bodyPr>
            <a:normAutofit/>
          </a:bodyPr>
          <a:lstStyle/>
          <a:p>
            <a:r>
              <a:rPr lang="en-US" dirty="0" smtClean="0"/>
              <a:t>Edunomics Lab: Districts have used flexibility to customize without radical shifts in spending. </a:t>
            </a:r>
          </a:p>
          <a:p>
            <a:r>
              <a:rPr lang="en-US" dirty="0" smtClean="0"/>
              <a:t>Palmdale Elementary School District: Investments in extended school day, new curriculum, special programs for EL and foster youth. </a:t>
            </a:r>
            <a:endParaRPr lang="en-US" dirty="0"/>
          </a:p>
        </p:txBody>
      </p:sp>
      <p:sp>
        <p:nvSpPr>
          <p:cNvPr id="5" name="Slide Number Placeholder 4"/>
          <p:cNvSpPr>
            <a:spLocks noGrp="1"/>
          </p:cNvSpPr>
          <p:nvPr>
            <p:ph type="sldNum" sz="quarter" idx="12"/>
          </p:nvPr>
        </p:nvSpPr>
        <p:spPr/>
        <p:txBody>
          <a:bodyPr/>
          <a:lstStyle/>
          <a:p>
            <a:fld id="{7462207E-B25F-844C-A813-B7E57EC8376C}" type="slidenum">
              <a:rPr lang="en-US" smtClean="0"/>
              <a:t>39</a:t>
            </a:fld>
            <a:endParaRPr lang="en-US" dirty="0"/>
          </a:p>
        </p:txBody>
      </p:sp>
    </p:spTree>
    <p:extLst>
      <p:ext uri="{BB962C8B-B14F-4D97-AF65-F5344CB8AC3E}">
        <p14:creationId xmlns:p14="http://schemas.microsoft.com/office/powerpoint/2010/main" val="262323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LCFF Research: Emerging Themes </a:t>
            </a:r>
            <a:endParaRPr lang="en-US" dirty="0"/>
          </a:p>
        </p:txBody>
      </p:sp>
      <p:sp>
        <p:nvSpPr>
          <p:cNvPr id="3" name="Content Placeholder 2"/>
          <p:cNvSpPr>
            <a:spLocks noGrp="1"/>
          </p:cNvSpPr>
          <p:nvPr>
            <p:ph idx="1"/>
          </p:nvPr>
        </p:nvSpPr>
        <p:spPr/>
        <p:txBody>
          <a:bodyPr/>
          <a:lstStyle/>
          <a:p>
            <a:pPr marL="457200" indent="-457200">
              <a:buFont typeface="Arial" pitchFamily="34" charset="0"/>
              <a:buAutoNum type="arabicParenR"/>
            </a:pPr>
            <a:r>
              <a:rPr lang="en-US" dirty="0">
                <a:solidFill>
                  <a:schemeClr val="tx1">
                    <a:alpha val="25000"/>
                  </a:schemeClr>
                </a:solidFill>
              </a:rPr>
              <a:t>Widespread support for the new funding system. </a:t>
            </a:r>
            <a:endParaRPr lang="en-US" dirty="0" smtClean="0">
              <a:solidFill>
                <a:schemeClr val="tx1">
                  <a:alpha val="25000"/>
                </a:schemeClr>
              </a:solidFill>
            </a:endParaRPr>
          </a:p>
          <a:p>
            <a:pPr marL="457200" indent="-457200">
              <a:buAutoNum type="arabicParenR"/>
            </a:pPr>
            <a:r>
              <a:rPr lang="en-US" dirty="0" smtClean="0">
                <a:solidFill>
                  <a:schemeClr val="tx1">
                    <a:alpha val="25000"/>
                  </a:schemeClr>
                </a:solidFill>
              </a:rPr>
              <a:t>Cultural shifts within school districts. </a:t>
            </a:r>
          </a:p>
          <a:p>
            <a:pPr marL="457200" indent="-457200">
              <a:buAutoNum type="arabicParenR"/>
            </a:pPr>
            <a:r>
              <a:rPr lang="en-US" dirty="0" smtClean="0">
                <a:solidFill>
                  <a:schemeClr val="tx1">
                    <a:alpha val="25000"/>
                  </a:schemeClr>
                </a:solidFill>
              </a:rPr>
              <a:t>Increased community engagement. </a:t>
            </a:r>
          </a:p>
          <a:p>
            <a:pPr marL="457200" indent="-457200">
              <a:buAutoNum type="arabicParenR"/>
            </a:pPr>
            <a:r>
              <a:rPr lang="en-US" dirty="0" smtClean="0">
                <a:solidFill>
                  <a:schemeClr val="tx1">
                    <a:alpha val="25000"/>
                  </a:schemeClr>
                </a:solidFill>
              </a:rPr>
              <a:t>Evidence of customization. </a:t>
            </a:r>
          </a:p>
          <a:p>
            <a:pPr marL="457200" indent="-457200">
              <a:buAutoNum type="arabicParenR"/>
            </a:pPr>
            <a:r>
              <a:rPr lang="en-US" dirty="0" smtClean="0"/>
              <a:t>Focus on equity. </a:t>
            </a:r>
          </a:p>
          <a:p>
            <a:pPr marL="457200" indent="-457200">
              <a:buAutoNum type="arabicParenR"/>
            </a:pPr>
            <a:r>
              <a:rPr lang="en-US" dirty="0" smtClean="0">
                <a:solidFill>
                  <a:schemeClr val="tx1">
                    <a:alpha val="25000"/>
                  </a:schemeClr>
                </a:solidFill>
              </a:rPr>
              <a:t>Challenges.</a:t>
            </a:r>
          </a:p>
          <a:p>
            <a:pPr marL="457200" indent="-457200">
              <a:buAutoNum type="arabicParenR"/>
            </a:pP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40</a:t>
            </a:fld>
            <a:endParaRPr lang="en-US" dirty="0"/>
          </a:p>
        </p:txBody>
      </p:sp>
      <p:sp>
        <p:nvSpPr>
          <p:cNvPr id="7" name="Content Placeholder 6"/>
          <p:cNvSpPr>
            <a:spLocks noGrp="1"/>
          </p:cNvSpPr>
          <p:nvPr>
            <p:ph idx="13"/>
          </p:nvPr>
        </p:nvSpPr>
        <p:spPr/>
        <p:txBody>
          <a:bodyPr/>
          <a:lstStyle/>
          <a:p>
            <a:endParaRPr lang="en-US"/>
          </a:p>
        </p:txBody>
      </p:sp>
    </p:spTree>
    <p:extLst>
      <p:ext uri="{BB962C8B-B14F-4D97-AF65-F5344CB8AC3E}">
        <p14:creationId xmlns:p14="http://schemas.microsoft.com/office/powerpoint/2010/main" val="434596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Equity </a:t>
            </a:r>
            <a:endParaRPr lang="en-US" dirty="0"/>
          </a:p>
        </p:txBody>
      </p:sp>
      <p:sp>
        <p:nvSpPr>
          <p:cNvPr id="6" name="Content Placeholder 5"/>
          <p:cNvSpPr>
            <a:spLocks noGrp="1"/>
          </p:cNvSpPr>
          <p:nvPr>
            <p:ph idx="1"/>
          </p:nvPr>
        </p:nvSpPr>
        <p:spPr/>
        <p:txBody>
          <a:bodyPr>
            <a:normAutofit fontScale="92500" lnSpcReduction="10000"/>
          </a:bodyPr>
          <a:lstStyle/>
          <a:p>
            <a:r>
              <a:rPr lang="en-US" b="1" dirty="0" smtClean="0"/>
              <a:t>The Education Trust-West</a:t>
            </a:r>
            <a:r>
              <a:rPr lang="en-US" dirty="0" smtClean="0"/>
              <a:t>: Dramatic swing from a funding gap to funding equity. By 2015-16 highest poverty districts received on average $334 per pupil more than lowest poverty districts. </a:t>
            </a:r>
          </a:p>
          <a:p>
            <a:r>
              <a:rPr lang="en-US" b="1" dirty="0" smtClean="0"/>
              <a:t>Edunomics Lab</a:t>
            </a:r>
            <a:r>
              <a:rPr lang="en-US" dirty="0" smtClean="0"/>
              <a:t>: FTE growth in services that tend to support disadvantaged students suggesting effort to target high-needs students. </a:t>
            </a:r>
          </a:p>
          <a:p>
            <a:r>
              <a:rPr lang="en-US" b="1" dirty="0" smtClean="0"/>
              <a:t>LCFFRC</a:t>
            </a:r>
            <a:r>
              <a:rPr lang="en-US" dirty="0" smtClean="0"/>
              <a:t>: Case study districts showed alignment with law’s intent to close opportunity gaps by distributing resources to students with greater needs. </a:t>
            </a:r>
          </a:p>
          <a:p>
            <a:endParaRPr lang="en-US" dirty="0" smtClean="0"/>
          </a:p>
          <a:p>
            <a:pPr marL="0" indent="0">
              <a:buNone/>
            </a:pPr>
            <a:r>
              <a:rPr lang="en-US" i="1" dirty="0"/>
              <a:t>“LCFF shines a light on ELs [and] causes us to focus on figuring out their needs and try to serve them. [Before LCFF] we didn’t have a way to put money toward their needs. We do now</a:t>
            </a:r>
            <a:r>
              <a:rPr lang="en-US" i="1" dirty="0" smtClean="0"/>
              <a:t>.”</a:t>
            </a:r>
            <a:endParaRPr lang="en-US" i="1" dirty="0"/>
          </a:p>
        </p:txBody>
      </p:sp>
      <p:sp>
        <p:nvSpPr>
          <p:cNvPr id="5" name="Slide Number Placeholder 4"/>
          <p:cNvSpPr>
            <a:spLocks noGrp="1"/>
          </p:cNvSpPr>
          <p:nvPr>
            <p:ph type="sldNum" sz="quarter" idx="12"/>
          </p:nvPr>
        </p:nvSpPr>
        <p:spPr/>
        <p:txBody>
          <a:bodyPr/>
          <a:lstStyle/>
          <a:p>
            <a:fld id="{7462207E-B25F-844C-A813-B7E57EC8376C}" type="slidenum">
              <a:rPr lang="en-US" smtClean="0"/>
              <a:t>41</a:t>
            </a:fld>
            <a:endParaRPr lang="en-US" dirty="0"/>
          </a:p>
        </p:txBody>
      </p:sp>
    </p:spTree>
    <p:extLst>
      <p:ext uri="{BB962C8B-B14F-4D97-AF65-F5344CB8AC3E}">
        <p14:creationId xmlns:p14="http://schemas.microsoft.com/office/powerpoint/2010/main" val="272556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LCFF Research: Emerging Themes </a:t>
            </a:r>
            <a:endParaRPr lang="en-US" dirty="0"/>
          </a:p>
        </p:txBody>
      </p:sp>
      <p:sp>
        <p:nvSpPr>
          <p:cNvPr id="3" name="Content Placeholder 2"/>
          <p:cNvSpPr>
            <a:spLocks noGrp="1"/>
          </p:cNvSpPr>
          <p:nvPr>
            <p:ph idx="1"/>
          </p:nvPr>
        </p:nvSpPr>
        <p:spPr/>
        <p:txBody>
          <a:bodyPr/>
          <a:lstStyle/>
          <a:p>
            <a:pPr marL="457200" indent="-457200">
              <a:buFont typeface="Arial" pitchFamily="34" charset="0"/>
              <a:buAutoNum type="arabicParenR"/>
            </a:pPr>
            <a:r>
              <a:rPr lang="en-US" dirty="0">
                <a:solidFill>
                  <a:schemeClr val="tx1">
                    <a:alpha val="25000"/>
                  </a:schemeClr>
                </a:solidFill>
              </a:rPr>
              <a:t>Widespread support for the new funding system. </a:t>
            </a:r>
            <a:endParaRPr lang="en-US" dirty="0" smtClean="0">
              <a:solidFill>
                <a:schemeClr val="tx1">
                  <a:alpha val="25000"/>
                </a:schemeClr>
              </a:solidFill>
            </a:endParaRPr>
          </a:p>
          <a:p>
            <a:pPr marL="457200" indent="-457200">
              <a:buAutoNum type="arabicParenR"/>
            </a:pPr>
            <a:r>
              <a:rPr lang="en-US" dirty="0" smtClean="0">
                <a:solidFill>
                  <a:schemeClr val="tx1">
                    <a:alpha val="25000"/>
                  </a:schemeClr>
                </a:solidFill>
              </a:rPr>
              <a:t>Cultural shifts within school districts. </a:t>
            </a:r>
          </a:p>
          <a:p>
            <a:pPr marL="457200" indent="-457200">
              <a:buAutoNum type="arabicParenR"/>
            </a:pPr>
            <a:r>
              <a:rPr lang="en-US" dirty="0" smtClean="0">
                <a:solidFill>
                  <a:schemeClr val="tx1">
                    <a:alpha val="25000"/>
                  </a:schemeClr>
                </a:solidFill>
              </a:rPr>
              <a:t>Increased community engagement. </a:t>
            </a:r>
          </a:p>
          <a:p>
            <a:pPr marL="457200" indent="-457200">
              <a:buAutoNum type="arabicParenR"/>
            </a:pPr>
            <a:r>
              <a:rPr lang="en-US" dirty="0" smtClean="0">
                <a:solidFill>
                  <a:schemeClr val="tx1">
                    <a:alpha val="25000"/>
                  </a:schemeClr>
                </a:solidFill>
              </a:rPr>
              <a:t>Evidence of customization. </a:t>
            </a:r>
          </a:p>
          <a:p>
            <a:pPr marL="457200" indent="-457200">
              <a:buAutoNum type="arabicParenR"/>
            </a:pPr>
            <a:r>
              <a:rPr lang="en-US" dirty="0" smtClean="0">
                <a:solidFill>
                  <a:schemeClr val="tx1">
                    <a:alpha val="25000"/>
                  </a:schemeClr>
                </a:solidFill>
              </a:rPr>
              <a:t>Focus on equity. </a:t>
            </a:r>
          </a:p>
          <a:p>
            <a:pPr marL="457200" indent="-457200">
              <a:buAutoNum type="arabicParenR"/>
            </a:pPr>
            <a:r>
              <a:rPr lang="en-US" dirty="0" smtClean="0"/>
              <a:t>Challenges.</a:t>
            </a:r>
          </a:p>
          <a:p>
            <a:pPr marL="457200" indent="-457200">
              <a:buAutoNum type="arabicParenR"/>
            </a:pP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42</a:t>
            </a:fld>
            <a:endParaRPr lang="en-US" dirty="0"/>
          </a:p>
        </p:txBody>
      </p:sp>
      <p:sp>
        <p:nvSpPr>
          <p:cNvPr id="7" name="Content Placeholder 6"/>
          <p:cNvSpPr>
            <a:spLocks noGrp="1"/>
          </p:cNvSpPr>
          <p:nvPr>
            <p:ph idx="13"/>
          </p:nvPr>
        </p:nvSpPr>
        <p:spPr/>
        <p:txBody>
          <a:bodyPr/>
          <a:lstStyle/>
          <a:p>
            <a:endParaRPr lang="en-US"/>
          </a:p>
        </p:txBody>
      </p:sp>
    </p:spTree>
    <p:extLst>
      <p:ext uri="{BB962C8B-B14F-4D97-AF65-F5344CB8AC3E}">
        <p14:creationId xmlns:p14="http://schemas.microsoft.com/office/powerpoint/2010/main" val="24923035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10" name="Content Placeholder 9"/>
          <p:cNvSpPr>
            <a:spLocks noGrp="1"/>
          </p:cNvSpPr>
          <p:nvPr>
            <p:ph idx="1"/>
          </p:nvPr>
        </p:nvSpPr>
        <p:spPr/>
        <p:txBody>
          <a:bodyPr>
            <a:normAutofit fontScale="92500" lnSpcReduction="20000"/>
          </a:bodyPr>
          <a:lstStyle/>
          <a:p>
            <a:r>
              <a:rPr lang="en-US" dirty="0" smtClean="0"/>
              <a:t>Highest-needs schools not always getting their fair share of resources. </a:t>
            </a:r>
          </a:p>
          <a:p>
            <a:r>
              <a:rPr lang="en-US" dirty="0" smtClean="0"/>
              <a:t>“Loudest Voices” phenomenon with parent engagement. </a:t>
            </a:r>
          </a:p>
          <a:p>
            <a:r>
              <a:rPr lang="en-US" dirty="0" smtClean="0"/>
              <a:t>Actual restrictions vs. Perceived restrictions </a:t>
            </a:r>
          </a:p>
          <a:p>
            <a:r>
              <a:rPr lang="en-US" dirty="0" smtClean="0"/>
              <a:t>Local Control Accountability Plan is an administrative burden </a:t>
            </a:r>
          </a:p>
          <a:p>
            <a:r>
              <a:rPr lang="en-US" dirty="0" smtClean="0"/>
              <a:t>Paradigm shift—variation in local capacity </a:t>
            </a:r>
          </a:p>
          <a:p>
            <a:pPr marL="0" indent="0">
              <a:buNone/>
            </a:pPr>
            <a:endParaRPr lang="en-US" dirty="0" smtClean="0"/>
          </a:p>
          <a:p>
            <a:pPr marL="0" indent="0">
              <a:buNone/>
            </a:pPr>
            <a:r>
              <a:rPr lang="en-US" i="1" dirty="0" smtClean="0"/>
              <a:t>"</a:t>
            </a:r>
            <a:r>
              <a:rPr lang="en-US" i="1" dirty="0"/>
              <a:t>It's a challenge for us to discard our categorical mindset. We're moving from an accounting system to accountability. That's a tough shift." </a:t>
            </a:r>
            <a:endParaRPr lang="en-US" i="1" dirty="0" smtClean="0"/>
          </a:p>
          <a:p>
            <a:pPr marL="0" indent="0">
              <a:buNone/>
            </a:pPr>
            <a:endParaRPr lang="en-US" i="1" dirty="0"/>
          </a:p>
          <a:p>
            <a:pPr marL="0" indent="0">
              <a:buNone/>
            </a:pPr>
            <a:r>
              <a:rPr lang="en-US" i="1" dirty="0"/>
              <a:t>"We have a whole generation of education] services administrators who have been geared, programed, and fine tuned to do one thing—be in compliance. They are compliance thinkers." </a:t>
            </a:r>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7462207E-B25F-844C-A813-B7E57EC8376C}" type="slidenum">
              <a:rPr lang="en-US" smtClean="0"/>
              <a:t>43</a:t>
            </a:fld>
            <a:endParaRPr lang="en-US" dirty="0"/>
          </a:p>
        </p:txBody>
      </p:sp>
    </p:spTree>
    <p:extLst>
      <p:ext uri="{BB962C8B-B14F-4D97-AF65-F5344CB8AC3E}">
        <p14:creationId xmlns:p14="http://schemas.microsoft.com/office/powerpoint/2010/main" val="88631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School Finance reform opportunities  </a:t>
            </a: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44</a:t>
            </a:fld>
            <a:endParaRPr lang="en-US" dirty="0"/>
          </a:p>
        </p:txBody>
      </p:sp>
    </p:spTree>
    <p:extLst>
      <p:ext uri="{BB962C8B-B14F-4D97-AF65-F5344CB8AC3E}">
        <p14:creationId xmlns:p14="http://schemas.microsoft.com/office/powerpoint/2010/main" val="193189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44881" y="1673352"/>
            <a:ext cx="3300609" cy="4718304"/>
          </a:xfrm>
        </p:spPr>
        <p:txBody>
          <a:bodyPr>
            <a:normAutofit fontScale="77500" lnSpcReduction="20000"/>
          </a:bodyPr>
          <a:lstStyle/>
          <a:p>
            <a:pPr marL="0" indent="0">
              <a:buNone/>
            </a:pPr>
            <a:r>
              <a:rPr lang="en-US" b="1" dirty="0" smtClean="0"/>
              <a:t>Opportunity #1: </a:t>
            </a:r>
          </a:p>
          <a:p>
            <a:pPr marL="0" indent="0">
              <a:buNone/>
            </a:pPr>
            <a:endParaRPr lang="en-US" dirty="0"/>
          </a:p>
          <a:p>
            <a:pPr marL="0" indent="0">
              <a:buNone/>
            </a:pPr>
            <a:r>
              <a:rPr lang="en-US" sz="4600" i="1" dirty="0" smtClean="0"/>
              <a:t>Streamline Funding into a Robust Weighted-student Formula </a:t>
            </a:r>
            <a:endParaRPr lang="en-US" sz="4600" i="1" dirty="0"/>
          </a:p>
        </p:txBody>
      </p:sp>
      <p:sp>
        <p:nvSpPr>
          <p:cNvPr id="8" name="Content Placeholder 7"/>
          <p:cNvSpPr>
            <a:spLocks noGrp="1"/>
          </p:cNvSpPr>
          <p:nvPr>
            <p:ph sz="half" idx="2"/>
          </p:nvPr>
        </p:nvSpPr>
        <p:spPr>
          <a:xfrm>
            <a:off x="3845491" y="1673352"/>
            <a:ext cx="4841310" cy="4718304"/>
          </a:xfrm>
        </p:spPr>
        <p:txBody>
          <a:bodyPr>
            <a:normAutofit fontScale="77500" lnSpcReduction="20000"/>
          </a:bodyPr>
          <a:lstStyle/>
          <a:p>
            <a:pPr marL="0" indent="0">
              <a:buNone/>
            </a:pPr>
            <a:r>
              <a:rPr lang="en-US" dirty="0" smtClean="0"/>
              <a:t>The Education Finance Act provides a solid foundation to do this. </a:t>
            </a:r>
          </a:p>
          <a:p>
            <a:pPr marL="0" indent="0">
              <a:buNone/>
            </a:pPr>
            <a:endParaRPr lang="en-US" dirty="0"/>
          </a:p>
          <a:p>
            <a:pPr marL="0" indent="0">
              <a:buNone/>
            </a:pPr>
            <a:r>
              <a:rPr lang="en-US" u="sng" dirty="0" smtClean="0"/>
              <a:t>Key Considerations for Policymakers: </a:t>
            </a:r>
          </a:p>
          <a:p>
            <a:r>
              <a:rPr lang="en-US" dirty="0" smtClean="0"/>
              <a:t>What allotments should be included? </a:t>
            </a:r>
          </a:p>
          <a:p>
            <a:r>
              <a:rPr lang="en-US" dirty="0" smtClean="0"/>
              <a:t>How should the transition be structured? </a:t>
            </a:r>
          </a:p>
          <a:p>
            <a:r>
              <a:rPr lang="en-US" dirty="0" smtClean="0"/>
              <a:t>Do the student categories and weights need to be adjusted? </a:t>
            </a:r>
          </a:p>
          <a:p>
            <a:r>
              <a:rPr lang="en-US" dirty="0" smtClean="0"/>
              <a:t>How to support district and school officials? </a:t>
            </a:r>
          </a:p>
          <a:p>
            <a:r>
              <a:rPr lang="en-US" dirty="0" smtClean="0"/>
              <a:t>How to push dollars down to school level and give school leaders more control over spending decisions? </a:t>
            </a:r>
          </a:p>
        </p:txBody>
      </p:sp>
      <p:sp>
        <p:nvSpPr>
          <p:cNvPr id="4" name="Slide Number Placeholder 3"/>
          <p:cNvSpPr>
            <a:spLocks noGrp="1"/>
          </p:cNvSpPr>
          <p:nvPr>
            <p:ph type="sldNum" sz="quarter" idx="12"/>
          </p:nvPr>
        </p:nvSpPr>
        <p:spPr/>
        <p:txBody>
          <a:bodyPr/>
          <a:lstStyle/>
          <a:p>
            <a:fld id="{7462207E-B25F-844C-A813-B7E57EC8376C}" type="slidenum">
              <a:rPr lang="en-US" smtClean="0"/>
              <a:pPr/>
              <a:t>45</a:t>
            </a:fld>
            <a:endParaRPr lang="en-US" dirty="0"/>
          </a:p>
        </p:txBody>
      </p:sp>
    </p:spTree>
    <p:extLst>
      <p:ext uri="{BB962C8B-B14F-4D97-AF65-F5344CB8AC3E}">
        <p14:creationId xmlns:p14="http://schemas.microsoft.com/office/powerpoint/2010/main" val="322954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56195" y="1034724"/>
            <a:ext cx="3300609" cy="4718304"/>
          </a:xfrm>
        </p:spPr>
        <p:txBody>
          <a:bodyPr>
            <a:normAutofit fontScale="92500" lnSpcReduction="20000"/>
          </a:bodyPr>
          <a:lstStyle/>
          <a:p>
            <a:pPr marL="0" indent="0">
              <a:buNone/>
            </a:pPr>
            <a:r>
              <a:rPr lang="en-US" b="1" dirty="0" smtClean="0"/>
              <a:t>Opportunity #2: </a:t>
            </a:r>
          </a:p>
          <a:p>
            <a:pPr marL="0" indent="0">
              <a:buNone/>
            </a:pPr>
            <a:endParaRPr lang="en-US" dirty="0"/>
          </a:p>
          <a:p>
            <a:pPr marL="0" indent="0">
              <a:buNone/>
            </a:pPr>
            <a:r>
              <a:rPr lang="en-US" i="1" dirty="0" smtClean="0"/>
              <a:t>Pair funding flexibility with a robust system of financial transparency. </a:t>
            </a:r>
            <a:endParaRPr lang="en-US" i="1" dirty="0"/>
          </a:p>
        </p:txBody>
      </p:sp>
      <p:sp>
        <p:nvSpPr>
          <p:cNvPr id="8" name="Content Placeholder 7"/>
          <p:cNvSpPr>
            <a:spLocks noGrp="1"/>
          </p:cNvSpPr>
          <p:nvPr>
            <p:ph sz="half" idx="2"/>
          </p:nvPr>
        </p:nvSpPr>
        <p:spPr>
          <a:xfrm>
            <a:off x="3845490" y="1034724"/>
            <a:ext cx="5123145" cy="4718304"/>
          </a:xfrm>
        </p:spPr>
        <p:txBody>
          <a:bodyPr>
            <a:normAutofit fontScale="92500" lnSpcReduction="20000"/>
          </a:bodyPr>
          <a:lstStyle/>
          <a:p>
            <a:pPr marL="0" indent="0">
              <a:buNone/>
            </a:pPr>
            <a:r>
              <a:rPr lang="en-US" dirty="0" smtClean="0"/>
              <a:t>Financial transparency can be a valuable tool for stakeholders including school board members, superintendents, principals, and policymakers. </a:t>
            </a:r>
          </a:p>
          <a:p>
            <a:pPr marL="0" indent="0">
              <a:buNone/>
            </a:pPr>
            <a:endParaRPr lang="en-US" dirty="0" smtClean="0"/>
          </a:p>
          <a:p>
            <a:pPr marL="0" indent="0">
              <a:buNone/>
            </a:pPr>
            <a:r>
              <a:rPr lang="en-US" dirty="0" smtClean="0"/>
              <a:t>Provide accessible, meaningful, and comparable </a:t>
            </a:r>
            <a:r>
              <a:rPr lang="en-US" u="sng" dirty="0" smtClean="0"/>
              <a:t>per-pupil</a:t>
            </a:r>
            <a:r>
              <a:rPr lang="en-US" dirty="0" smtClean="0"/>
              <a:t> spending data at two levels:</a:t>
            </a:r>
          </a:p>
          <a:p>
            <a:pPr marL="0" indent="0">
              <a:buNone/>
            </a:pPr>
            <a:endParaRPr lang="en-US" dirty="0" smtClean="0"/>
          </a:p>
          <a:p>
            <a:pPr marL="514350" indent="-514350">
              <a:buAutoNum type="arabicParenR"/>
            </a:pPr>
            <a:r>
              <a:rPr lang="en-US" dirty="0" smtClean="0"/>
              <a:t>District Reports </a:t>
            </a:r>
          </a:p>
          <a:p>
            <a:pPr marL="514350" indent="-514350">
              <a:buAutoNum type="arabicParenR"/>
            </a:pPr>
            <a:r>
              <a:rPr lang="en-US" dirty="0" smtClean="0"/>
              <a:t>School Reports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462207E-B25F-844C-A813-B7E57EC8376C}" type="slidenum">
              <a:rPr lang="en-US" smtClean="0"/>
              <a:pPr/>
              <a:t>46</a:t>
            </a:fld>
            <a:endParaRPr lang="en-US" dirty="0"/>
          </a:p>
        </p:txBody>
      </p:sp>
      <p:sp>
        <p:nvSpPr>
          <p:cNvPr id="2" name="TextBox 1"/>
          <p:cNvSpPr txBox="1"/>
          <p:nvPr/>
        </p:nvSpPr>
        <p:spPr>
          <a:xfrm>
            <a:off x="738712" y="5934670"/>
            <a:ext cx="8047576" cy="923330"/>
          </a:xfrm>
          <a:prstGeom prst="rect">
            <a:avLst/>
          </a:prstGeom>
          <a:noFill/>
        </p:spPr>
        <p:txBody>
          <a:bodyPr wrap="square" rtlCol="0">
            <a:spAutoFit/>
          </a:bodyPr>
          <a:lstStyle/>
          <a:p>
            <a:r>
              <a:rPr lang="en-US" b="1" dirty="0" smtClean="0">
                <a:solidFill>
                  <a:srgbClr val="FF0000"/>
                </a:solidFill>
              </a:rPr>
              <a:t>Now is the perfect time to think about financial transparency: federal law (ESSA) will soon require states to report school-level spending data for the first time! </a:t>
            </a:r>
            <a:endParaRPr lang="en-US" b="1" dirty="0">
              <a:solidFill>
                <a:srgbClr val="FF0000"/>
              </a:solidFill>
            </a:endParaRPr>
          </a:p>
        </p:txBody>
      </p:sp>
    </p:spTree>
    <p:extLst>
      <p:ext uri="{BB962C8B-B14F-4D97-AF65-F5344CB8AC3E}">
        <p14:creationId xmlns:p14="http://schemas.microsoft.com/office/powerpoint/2010/main" val="282695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Financial Report by Function (Texas)</a:t>
            </a: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47</a:t>
            </a:fld>
            <a:endParaRPr lang="en-US" dirty="0"/>
          </a:p>
        </p:txBody>
      </p:sp>
      <p:pic>
        <p:nvPicPr>
          <p:cNvPr id="10" name="Content Placeholder 9"/>
          <p:cNvPicPr>
            <a:picLocks noGrp="1" noChangeAspect="1"/>
          </p:cNvPicPr>
          <p:nvPr>
            <p:ph idx="1"/>
          </p:nvPr>
        </p:nvPicPr>
        <p:blipFill>
          <a:blip r:embed="rId3"/>
          <a:stretch>
            <a:fillRect/>
          </a:stretch>
        </p:blipFill>
        <p:spPr>
          <a:xfrm>
            <a:off x="1478567" y="1600200"/>
            <a:ext cx="6186866" cy="4883150"/>
          </a:xfrm>
          <a:prstGeom prst="rect">
            <a:avLst/>
          </a:prstGeom>
        </p:spPr>
      </p:pic>
      <p:sp>
        <p:nvSpPr>
          <p:cNvPr id="11" name="Content Placeholder 6"/>
          <p:cNvSpPr>
            <a:spLocks noGrp="1"/>
          </p:cNvSpPr>
          <p:nvPr>
            <p:ph idx="13"/>
          </p:nvPr>
        </p:nvSpPr>
        <p:spPr/>
        <p:txBody>
          <a:bodyPr/>
          <a:lstStyle/>
          <a:p>
            <a:r>
              <a:rPr lang="en-US" dirty="0" smtClean="0"/>
              <a:t>Source: </a:t>
            </a:r>
            <a:r>
              <a:rPr lang="en-US" dirty="0" smtClean="0">
                <a:hlinkClick r:id="rId4"/>
              </a:rPr>
              <a:t>Texas PEIMS Financial Reports </a:t>
            </a:r>
            <a:r>
              <a:rPr lang="en-US" dirty="0" smtClean="0"/>
              <a:t>obtained from Texas Education Agency website. </a:t>
            </a:r>
            <a:endParaRPr lang="en-US" dirty="0"/>
          </a:p>
        </p:txBody>
      </p:sp>
    </p:spTree>
    <p:extLst>
      <p:ext uri="{BB962C8B-B14F-4D97-AF65-F5344CB8AC3E}">
        <p14:creationId xmlns:p14="http://schemas.microsoft.com/office/powerpoint/2010/main" val="6772885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Financial Report by Program (Texas)</a:t>
            </a:r>
            <a:endParaRPr lang="en-US" dirty="0"/>
          </a:p>
        </p:txBody>
      </p:sp>
      <p:pic>
        <p:nvPicPr>
          <p:cNvPr id="8" name="Content Placeholder 7"/>
          <p:cNvPicPr>
            <a:picLocks noGrp="1" noChangeAspect="1"/>
          </p:cNvPicPr>
          <p:nvPr>
            <p:ph idx="1"/>
          </p:nvPr>
        </p:nvPicPr>
        <p:blipFill>
          <a:blip r:embed="rId3"/>
          <a:stretch>
            <a:fillRect/>
          </a:stretch>
        </p:blipFill>
        <p:spPr>
          <a:xfrm>
            <a:off x="644439" y="1600200"/>
            <a:ext cx="7855121" cy="4883150"/>
          </a:xfrm>
          <a:prstGeom prst="rect">
            <a:avLst/>
          </a:prstGeom>
        </p:spPr>
      </p:pic>
      <p:sp>
        <p:nvSpPr>
          <p:cNvPr id="4" name="Date Placeholder 3"/>
          <p:cNvSpPr>
            <a:spLocks noGrp="1"/>
          </p:cNvSpPr>
          <p:nvPr>
            <p:ph type="dt" sz="half" idx="10"/>
          </p:nvPr>
        </p:nvSpPr>
        <p:spPr/>
        <p:txBody>
          <a:bodyPr/>
          <a:lstStyle/>
          <a:p>
            <a:fld id="{FE8DC7B5-E5A1-6E45-930F-EF5E28CD90FF}" type="datetime4">
              <a:rPr lang="en-US" smtClean="0"/>
              <a:t>December 3, 2019</a:t>
            </a:fld>
            <a:endParaRPr lang="en-US" dirty="0"/>
          </a:p>
        </p:txBody>
      </p:sp>
      <p:sp>
        <p:nvSpPr>
          <p:cNvPr id="5" name="Footer Placeholder 4"/>
          <p:cNvSpPr>
            <a:spLocks noGrp="1"/>
          </p:cNvSpPr>
          <p:nvPr>
            <p:ph type="ftr" sz="quarter" idx="11"/>
          </p:nvPr>
        </p:nvSpPr>
        <p:spPr/>
        <p:txBody>
          <a:bodyPr/>
          <a:lstStyle/>
          <a:p>
            <a:r>
              <a:rPr lang="en-US" smtClean="0"/>
              <a:t>[presenation subject]</a:t>
            </a: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48</a:t>
            </a:fld>
            <a:endParaRPr lang="en-US" dirty="0"/>
          </a:p>
        </p:txBody>
      </p:sp>
      <p:sp>
        <p:nvSpPr>
          <p:cNvPr id="7" name="Content Placeholder 6"/>
          <p:cNvSpPr>
            <a:spLocks noGrp="1"/>
          </p:cNvSpPr>
          <p:nvPr>
            <p:ph idx="13"/>
          </p:nvPr>
        </p:nvSpPr>
        <p:spPr/>
        <p:txBody>
          <a:bodyPr/>
          <a:lstStyle/>
          <a:p>
            <a:r>
              <a:rPr lang="en-US" dirty="0" smtClean="0"/>
              <a:t>Source: </a:t>
            </a:r>
            <a:r>
              <a:rPr lang="en-US" dirty="0" smtClean="0">
                <a:hlinkClick r:id="rId4"/>
              </a:rPr>
              <a:t>Texas PEIMS Financial Reports </a:t>
            </a:r>
            <a:r>
              <a:rPr lang="en-US" dirty="0" smtClean="0"/>
              <a:t>obtained from Texas Education Agency website. </a:t>
            </a:r>
            <a:endParaRPr lang="en-US" dirty="0"/>
          </a:p>
        </p:txBody>
      </p:sp>
    </p:spTree>
    <p:extLst>
      <p:ext uri="{BB962C8B-B14F-4D97-AF65-F5344CB8AC3E}">
        <p14:creationId xmlns:p14="http://schemas.microsoft.com/office/powerpoint/2010/main" val="2259320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 to Consider </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dirty="0" smtClean="0"/>
          </a:p>
          <a:p>
            <a:pPr marL="0" indent="0">
              <a:buNone/>
            </a:pPr>
            <a:r>
              <a:rPr lang="en-US" dirty="0" smtClean="0"/>
              <a:t>Who should ultimately decide how education dollars are spent? </a:t>
            </a:r>
          </a:p>
          <a:p>
            <a:pPr marL="0" indent="0">
              <a:buNone/>
            </a:pPr>
            <a:endParaRPr lang="en-US" dirty="0"/>
          </a:p>
          <a:p>
            <a:pPr marL="0" indent="0">
              <a:buNone/>
            </a:pPr>
            <a:r>
              <a:rPr lang="en-US" dirty="0" smtClean="0"/>
              <a:t>How can financial transparency give stakeholders access to data to make more informed decisions for kids? </a:t>
            </a:r>
          </a:p>
          <a:p>
            <a:pPr marL="0" indent="0">
              <a:buNone/>
            </a:pPr>
            <a:endParaRPr lang="en-US" dirty="0"/>
          </a:p>
          <a:p>
            <a:pPr marL="0" indent="0">
              <a:buNone/>
            </a:pPr>
            <a:r>
              <a:rPr lang="en-US" dirty="0" smtClean="0"/>
              <a:t>Are all students getting a fair share of the education funding pie? </a:t>
            </a:r>
          </a:p>
          <a:p>
            <a:pPr marL="0" indent="0">
              <a:buNone/>
            </a:pPr>
            <a:endParaRPr lang="en-US" dirty="0"/>
          </a:p>
          <a:p>
            <a:pPr marL="0" indent="0">
              <a:buNone/>
            </a:pPr>
            <a:r>
              <a:rPr lang="en-US" dirty="0" smtClean="0"/>
              <a:t>Are South Carolina’s education dollars allocated strategically? </a:t>
            </a:r>
          </a:p>
          <a:p>
            <a:pPr marL="0" indent="0">
              <a:buNone/>
            </a:pPr>
            <a:endParaRPr lang="en-US" dirty="0"/>
          </a:p>
          <a:p>
            <a:pPr marL="0" indent="0">
              <a:buNone/>
            </a:pPr>
            <a:r>
              <a:rPr lang="en-US" dirty="0" smtClean="0"/>
              <a:t>What role should local dollars play in South Carolina’s school finance system? </a:t>
            </a:r>
          </a:p>
        </p:txBody>
      </p:sp>
      <p:sp>
        <p:nvSpPr>
          <p:cNvPr id="6" name="Slide Number Placeholder 5"/>
          <p:cNvSpPr>
            <a:spLocks noGrp="1"/>
          </p:cNvSpPr>
          <p:nvPr>
            <p:ph type="sldNum" sz="quarter" idx="12"/>
          </p:nvPr>
        </p:nvSpPr>
        <p:spPr/>
        <p:txBody>
          <a:bodyPr/>
          <a:lstStyle/>
          <a:p>
            <a:fld id="{7462207E-B25F-844C-A813-B7E57EC8376C}" type="slidenum">
              <a:rPr lang="en-US" smtClean="0"/>
              <a:pPr/>
              <a:t>4</a:t>
            </a:fld>
            <a:endParaRPr lang="en-US" dirty="0"/>
          </a:p>
        </p:txBody>
      </p:sp>
    </p:spTree>
    <p:extLst>
      <p:ext uri="{BB962C8B-B14F-4D97-AF65-F5344CB8AC3E}">
        <p14:creationId xmlns:p14="http://schemas.microsoft.com/office/powerpoint/2010/main" val="33997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School-level Financial Report (</a:t>
            </a:r>
            <a:r>
              <a:rPr lang="en-US" dirty="0" err="1" smtClean="0"/>
              <a:t>Edunomics</a:t>
            </a:r>
            <a:r>
              <a:rPr lang="en-US" dirty="0" smtClean="0"/>
              <a:t> Lab) </a:t>
            </a: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49</a:t>
            </a:fld>
            <a:endParaRPr lang="en-US" dirty="0"/>
          </a:p>
        </p:txBody>
      </p:sp>
      <p:sp>
        <p:nvSpPr>
          <p:cNvPr id="7" name="Content Placeholder 6"/>
          <p:cNvSpPr>
            <a:spLocks noGrp="1"/>
          </p:cNvSpPr>
          <p:nvPr>
            <p:ph idx="13"/>
          </p:nvPr>
        </p:nvSpPr>
        <p:spPr/>
        <p:txBody>
          <a:bodyPr/>
          <a:lstStyle/>
          <a:p>
            <a:r>
              <a:rPr lang="en-US" dirty="0" smtClean="0"/>
              <a:t>Source: </a:t>
            </a:r>
            <a:r>
              <a:rPr lang="en-US" dirty="0" smtClean="0">
                <a:hlinkClick r:id="rId3"/>
              </a:rPr>
              <a:t>Interstate Financial Reporting </a:t>
            </a:r>
            <a:r>
              <a:rPr lang="en-US" dirty="0" smtClean="0"/>
              <a:t>by </a:t>
            </a:r>
            <a:r>
              <a:rPr lang="en-US" dirty="0" err="1" smtClean="0"/>
              <a:t>Edunomics</a:t>
            </a:r>
            <a:r>
              <a:rPr lang="en-US" dirty="0" smtClean="0"/>
              <a:t> Lab at Georgetown University </a:t>
            </a:r>
            <a:endParaRPr lang="en-US" dirty="0"/>
          </a:p>
        </p:txBody>
      </p:sp>
      <p:pic>
        <p:nvPicPr>
          <p:cNvPr id="8" name="Content Placeholder 7"/>
          <p:cNvPicPr>
            <a:picLocks noGrp="1"/>
          </p:cNvPicPr>
          <p:nvPr>
            <p:ph idx="1"/>
          </p:nvPr>
        </p:nvPicPr>
        <p:blipFill>
          <a:blip r:embed="rId4"/>
          <a:stretch>
            <a:fillRect/>
          </a:stretch>
        </p:blipFill>
        <p:spPr>
          <a:xfrm>
            <a:off x="1644539" y="1600200"/>
            <a:ext cx="5854921" cy="4883150"/>
          </a:xfrm>
          <a:prstGeom prst="rect">
            <a:avLst/>
          </a:prstGeom>
        </p:spPr>
      </p:pic>
    </p:spTree>
    <p:extLst>
      <p:ext uri="{BB962C8B-B14F-4D97-AF65-F5344CB8AC3E}">
        <p14:creationId xmlns:p14="http://schemas.microsoft.com/office/powerpoint/2010/main" val="3378509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School-level Financial Report (Delaware)</a:t>
            </a: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50</a:t>
            </a:fld>
            <a:endParaRPr lang="en-US" dirty="0"/>
          </a:p>
        </p:txBody>
      </p:sp>
      <p:sp>
        <p:nvSpPr>
          <p:cNvPr id="7" name="Content Placeholder 6"/>
          <p:cNvSpPr>
            <a:spLocks noGrp="1"/>
          </p:cNvSpPr>
          <p:nvPr>
            <p:ph idx="13"/>
          </p:nvPr>
        </p:nvSpPr>
        <p:spPr/>
        <p:txBody>
          <a:bodyPr/>
          <a:lstStyle/>
          <a:p>
            <a:r>
              <a:rPr lang="en-US" dirty="0" smtClean="0"/>
              <a:t>Source: </a:t>
            </a:r>
            <a:r>
              <a:rPr lang="en-US" dirty="0" smtClean="0">
                <a:hlinkClick r:id="rId3"/>
              </a:rPr>
              <a:t>Delaware Department of Education</a:t>
            </a:r>
            <a:endParaRPr lang="en-US" dirty="0"/>
          </a:p>
        </p:txBody>
      </p:sp>
      <p:pic>
        <p:nvPicPr>
          <p:cNvPr id="8" name="Content Placeholder 7"/>
          <p:cNvPicPr>
            <a:picLocks noGrp="1"/>
          </p:cNvPicPr>
          <p:nvPr>
            <p:ph idx="1"/>
          </p:nvPr>
        </p:nvPicPr>
        <p:blipFill>
          <a:blip r:embed="rId4"/>
          <a:stretch>
            <a:fillRect/>
          </a:stretch>
        </p:blipFill>
        <p:spPr>
          <a:xfrm>
            <a:off x="457200" y="1662132"/>
            <a:ext cx="8229600" cy="4759286"/>
          </a:xfrm>
          <a:prstGeom prst="rect">
            <a:avLst/>
          </a:prstGeom>
        </p:spPr>
      </p:pic>
    </p:spTree>
    <p:extLst>
      <p:ext uri="{BB962C8B-B14F-4D97-AF65-F5344CB8AC3E}">
        <p14:creationId xmlns:p14="http://schemas.microsoft.com/office/powerpoint/2010/main" val="33130593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44881" y="1673352"/>
            <a:ext cx="3300609" cy="4718304"/>
          </a:xfrm>
        </p:spPr>
        <p:txBody>
          <a:bodyPr>
            <a:normAutofit/>
          </a:bodyPr>
          <a:lstStyle/>
          <a:p>
            <a:pPr marL="0" indent="0">
              <a:buNone/>
            </a:pPr>
            <a:r>
              <a:rPr lang="en-US" b="1" dirty="0" smtClean="0"/>
              <a:t>Opportunity #3: </a:t>
            </a:r>
          </a:p>
          <a:p>
            <a:pPr marL="0" indent="0">
              <a:buNone/>
            </a:pPr>
            <a:endParaRPr lang="en-US" dirty="0"/>
          </a:p>
          <a:p>
            <a:pPr marL="0" indent="0">
              <a:buNone/>
            </a:pPr>
            <a:r>
              <a:rPr lang="en-US" i="1" dirty="0" smtClean="0"/>
              <a:t>Equalize local dollars more effectively. </a:t>
            </a:r>
            <a:endParaRPr lang="en-US" i="1" dirty="0"/>
          </a:p>
        </p:txBody>
      </p:sp>
      <p:sp>
        <p:nvSpPr>
          <p:cNvPr id="8" name="Content Placeholder 7"/>
          <p:cNvSpPr>
            <a:spLocks noGrp="1"/>
          </p:cNvSpPr>
          <p:nvPr>
            <p:ph sz="half" idx="2"/>
          </p:nvPr>
        </p:nvSpPr>
        <p:spPr>
          <a:xfrm>
            <a:off x="3845490" y="1673352"/>
            <a:ext cx="5123145" cy="4718304"/>
          </a:xfrm>
        </p:spPr>
        <p:txBody>
          <a:bodyPr>
            <a:normAutofit/>
          </a:bodyPr>
          <a:lstStyle/>
          <a:p>
            <a:pPr marL="0" indent="0">
              <a:buNone/>
            </a:pPr>
            <a:r>
              <a:rPr lang="en-US" u="sng" dirty="0" smtClean="0"/>
              <a:t>There are different approaches to consider. States reforms to study: </a:t>
            </a:r>
          </a:p>
          <a:p>
            <a:pPr marL="0" indent="0">
              <a:buNone/>
            </a:pPr>
            <a:endParaRPr lang="en-US" dirty="0" smtClean="0"/>
          </a:p>
          <a:p>
            <a:pPr marL="0" indent="0">
              <a:buNone/>
            </a:pPr>
            <a:r>
              <a:rPr lang="en-US" sz="2400" dirty="0" smtClean="0"/>
              <a:t>Tax Swap: Indiana, Michigan </a:t>
            </a:r>
          </a:p>
          <a:p>
            <a:pPr marL="0" indent="0">
              <a:buNone/>
            </a:pPr>
            <a:r>
              <a:rPr lang="en-US" sz="2400" dirty="0" smtClean="0"/>
              <a:t>Recapture: Wyoming, Texas </a:t>
            </a:r>
          </a:p>
          <a:p>
            <a:pPr marL="0" indent="0">
              <a:buNone/>
            </a:pPr>
            <a:r>
              <a:rPr lang="en-US" sz="2400" dirty="0" smtClean="0"/>
              <a:t>Local Revenue Restrictions: California </a:t>
            </a:r>
          </a:p>
          <a:p>
            <a:pPr marL="0" indent="0">
              <a:buNone/>
            </a:pPr>
            <a:r>
              <a:rPr lang="en-US" sz="2400" dirty="0"/>
              <a:t>Statewide Property Tax: Vermont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462207E-B25F-844C-A813-B7E57EC8376C}" type="slidenum">
              <a:rPr lang="en-US" smtClean="0"/>
              <a:pPr/>
              <a:t>51</a:t>
            </a:fld>
            <a:endParaRPr lang="en-US" dirty="0"/>
          </a:p>
        </p:txBody>
      </p:sp>
    </p:spTree>
    <p:extLst>
      <p:ext uri="{BB962C8B-B14F-4D97-AF65-F5344CB8AC3E}">
        <p14:creationId xmlns:p14="http://schemas.microsoft.com/office/powerpoint/2010/main" val="107243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7462207E-B25F-844C-A813-B7E57EC8376C}" type="slidenum">
              <a:rPr lang="en-US" smtClean="0"/>
              <a:pPr/>
              <a:t>52</a:t>
            </a:fld>
            <a:endParaRPr lang="en-US" dirty="0"/>
          </a:p>
        </p:txBody>
      </p:sp>
    </p:spTree>
    <p:extLst>
      <p:ext uri="{BB962C8B-B14F-4D97-AF65-F5344CB8AC3E}">
        <p14:creationId xmlns:p14="http://schemas.microsoft.com/office/powerpoint/2010/main" val="32151560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Appendix </a:t>
            </a: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53</a:t>
            </a:fld>
            <a:endParaRPr lang="en-US" dirty="0"/>
          </a:p>
        </p:txBody>
      </p:sp>
    </p:spTree>
    <p:extLst>
      <p:ext uri="{BB962C8B-B14F-4D97-AF65-F5344CB8AC3E}">
        <p14:creationId xmlns:p14="http://schemas.microsoft.com/office/powerpoint/2010/main" val="18284174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Hawaii’s Transition to Weighted-student Funding</a:t>
            </a:r>
            <a:endParaRPr lang="en-US" dirty="0"/>
          </a:p>
        </p:txBody>
      </p:sp>
      <p:sp>
        <p:nvSpPr>
          <p:cNvPr id="3" name="Content Placeholder 2"/>
          <p:cNvSpPr>
            <a:spLocks noGrp="1"/>
          </p:cNvSpPr>
          <p:nvPr>
            <p:ph idx="1"/>
          </p:nvPr>
        </p:nvSpPr>
        <p:spPr/>
        <p:txBody>
          <a:bodyPr/>
          <a:lstStyle/>
          <a:p>
            <a:pPr marL="0" lvl="0" indent="0" defTabSz="457200">
              <a:spcBef>
                <a:spcPts val="0"/>
              </a:spcBef>
              <a:buClrTx/>
              <a:buSzTx/>
              <a:buNone/>
            </a:pPr>
            <a:r>
              <a:rPr lang="en-US" dirty="0" smtClean="0">
                <a:solidFill>
                  <a:prstClr val="black"/>
                </a:solidFill>
                <a:latin typeface="Calibri"/>
                <a:ea typeface="+mn-ea"/>
                <a:cs typeface="+mn-cs"/>
              </a:rPr>
              <a:t>The </a:t>
            </a:r>
            <a:r>
              <a:rPr lang="en-US" dirty="0">
                <a:solidFill>
                  <a:prstClr val="black"/>
                </a:solidFill>
                <a:latin typeface="Calibri"/>
                <a:ea typeface="+mn-ea"/>
                <a:cs typeface="+mn-cs"/>
              </a:rPr>
              <a:t>transition plan for the implementation of the WSF in Hawaii included a scaled approach to the Board-adopted WSF. Schools losing funds under WSF would be compensated for lost funds according to the following percentages during the first three years of the program</a:t>
            </a:r>
            <a:r>
              <a:rPr lang="en-US" dirty="0" smtClean="0">
                <a:solidFill>
                  <a:prstClr val="black"/>
                </a:solidFill>
                <a:latin typeface="Calibri"/>
                <a:ea typeface="+mn-ea"/>
                <a:cs typeface="+mn-cs"/>
              </a:rPr>
              <a:t>:</a:t>
            </a:r>
          </a:p>
          <a:p>
            <a:pPr marL="0" lvl="0" indent="0" defTabSz="457200">
              <a:spcBef>
                <a:spcPts val="0"/>
              </a:spcBef>
              <a:buClrTx/>
              <a:buSzTx/>
              <a:buNone/>
            </a:pPr>
            <a:endParaRPr lang="en-US" dirty="0">
              <a:solidFill>
                <a:prstClr val="black"/>
              </a:solidFill>
              <a:latin typeface="Calibri"/>
              <a:ea typeface="+mn-ea"/>
              <a:cs typeface="+mn-cs"/>
            </a:endParaRPr>
          </a:p>
          <a:p>
            <a:pPr marL="0" lvl="0" indent="0" defTabSz="457200">
              <a:spcBef>
                <a:spcPts val="0"/>
              </a:spcBef>
              <a:buClrTx/>
              <a:buSzTx/>
              <a:buNone/>
            </a:pPr>
            <a:r>
              <a:rPr lang="en-US" dirty="0" smtClean="0">
                <a:solidFill>
                  <a:prstClr val="black"/>
                </a:solidFill>
                <a:latin typeface="Calibri"/>
                <a:ea typeface="+mn-ea"/>
                <a:cs typeface="+mn-cs"/>
              </a:rPr>
              <a:t>90% of </a:t>
            </a:r>
            <a:r>
              <a:rPr lang="en-US" dirty="0">
                <a:solidFill>
                  <a:prstClr val="black"/>
                </a:solidFill>
                <a:latin typeface="Calibri"/>
                <a:ea typeface="+mn-ea"/>
                <a:cs typeface="+mn-cs"/>
              </a:rPr>
              <a:t>the difference</a:t>
            </a:r>
          </a:p>
          <a:p>
            <a:pPr marL="0" lvl="0" indent="0" defTabSz="457200">
              <a:spcBef>
                <a:spcPts val="0"/>
              </a:spcBef>
              <a:buClrTx/>
              <a:buSzTx/>
              <a:buNone/>
            </a:pPr>
            <a:r>
              <a:rPr lang="en-US" dirty="0" smtClean="0">
                <a:solidFill>
                  <a:prstClr val="black"/>
                </a:solidFill>
                <a:latin typeface="Calibri"/>
                <a:ea typeface="+mn-ea"/>
                <a:cs typeface="+mn-cs"/>
              </a:rPr>
              <a:t>75% </a:t>
            </a:r>
            <a:r>
              <a:rPr lang="en-US" dirty="0">
                <a:solidFill>
                  <a:prstClr val="black"/>
                </a:solidFill>
                <a:latin typeface="Calibri"/>
                <a:ea typeface="+mn-ea"/>
                <a:cs typeface="+mn-cs"/>
              </a:rPr>
              <a:t>of the difference</a:t>
            </a:r>
          </a:p>
          <a:p>
            <a:pPr marL="0" lvl="0" indent="0" defTabSz="457200">
              <a:spcBef>
                <a:spcPts val="0"/>
              </a:spcBef>
              <a:buClrTx/>
              <a:buSzTx/>
              <a:buNone/>
            </a:pPr>
            <a:r>
              <a:rPr lang="en-US" dirty="0" smtClean="0">
                <a:solidFill>
                  <a:prstClr val="black"/>
                </a:solidFill>
                <a:latin typeface="Calibri"/>
                <a:ea typeface="+mn-ea"/>
                <a:cs typeface="+mn-cs"/>
              </a:rPr>
              <a:t>50% </a:t>
            </a:r>
            <a:r>
              <a:rPr lang="en-US" dirty="0">
                <a:solidFill>
                  <a:prstClr val="black"/>
                </a:solidFill>
                <a:latin typeface="Calibri"/>
                <a:ea typeface="+mn-ea"/>
                <a:cs typeface="+mn-cs"/>
              </a:rPr>
              <a:t>of the difference</a:t>
            </a:r>
          </a:p>
          <a:p>
            <a:pPr marL="0" lvl="0" indent="0" defTabSz="457200">
              <a:spcBef>
                <a:spcPts val="0"/>
              </a:spcBef>
              <a:buClrTx/>
              <a:buSzTx/>
              <a:buNone/>
            </a:pPr>
            <a:r>
              <a:rPr lang="en-US" dirty="0">
                <a:solidFill>
                  <a:prstClr val="black"/>
                </a:solidFill>
                <a:latin typeface="Calibri"/>
                <a:ea typeface="+mn-ea"/>
                <a:cs typeface="+mn-cs"/>
              </a:rPr>
              <a:t>None of the difference</a:t>
            </a:r>
          </a:p>
          <a:p>
            <a:pPr marL="0" indent="0">
              <a:buNone/>
            </a:pP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54</a:t>
            </a:fld>
            <a:endParaRPr lang="en-US" dirty="0"/>
          </a:p>
        </p:txBody>
      </p:sp>
      <p:sp>
        <p:nvSpPr>
          <p:cNvPr id="7" name="Content Placeholder 6"/>
          <p:cNvSpPr>
            <a:spLocks noGrp="1"/>
          </p:cNvSpPr>
          <p:nvPr>
            <p:ph idx="13"/>
          </p:nvPr>
        </p:nvSpPr>
        <p:spPr/>
        <p:txBody>
          <a:bodyPr/>
          <a:lstStyle/>
          <a:p>
            <a:endParaRPr lang="en-US"/>
          </a:p>
        </p:txBody>
      </p:sp>
    </p:spTree>
    <p:extLst>
      <p:ext uri="{BB962C8B-B14F-4D97-AF65-F5344CB8AC3E}">
        <p14:creationId xmlns:p14="http://schemas.microsoft.com/office/powerpoint/2010/main" val="4175312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Education Revenue by Source </a:t>
            </a:r>
            <a:endParaRPr lang="en-US" dirty="0"/>
          </a:p>
        </p:txBody>
      </p:sp>
      <p:pic>
        <p:nvPicPr>
          <p:cNvPr id="10" name="Content Placeholder 9"/>
          <p:cNvPicPr>
            <a:picLocks noGrp="1" noChangeAspect="1"/>
          </p:cNvPicPr>
          <p:nvPr>
            <p:ph idx="1"/>
          </p:nvPr>
        </p:nvPicPr>
        <p:blipFill>
          <a:blip r:embed="rId2"/>
          <a:stretch>
            <a:fillRect/>
          </a:stretch>
        </p:blipFill>
        <p:spPr>
          <a:xfrm>
            <a:off x="263048" y="1615857"/>
            <a:ext cx="8404964" cy="5098093"/>
          </a:xfrm>
          <a:prstGeom prst="rect">
            <a:avLst/>
          </a:prstGeom>
        </p:spPr>
      </p:pic>
    </p:spTree>
    <p:extLst>
      <p:ext uri="{BB962C8B-B14F-4D97-AF65-F5344CB8AC3E}">
        <p14:creationId xmlns:p14="http://schemas.microsoft.com/office/powerpoint/2010/main" val="24422404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[presenation subject]</a:t>
            </a:r>
            <a:endParaRPr lang="en-US" dirty="0"/>
          </a:p>
        </p:txBody>
      </p:sp>
      <p:pic>
        <p:nvPicPr>
          <p:cNvPr id="10" name="Picture 9"/>
          <p:cNvPicPr>
            <a:picLocks noChangeAspect="1"/>
          </p:cNvPicPr>
          <p:nvPr/>
        </p:nvPicPr>
        <p:blipFill>
          <a:blip r:embed="rId3"/>
          <a:stretch>
            <a:fillRect/>
          </a:stretch>
        </p:blipFill>
        <p:spPr>
          <a:xfrm>
            <a:off x="0" y="0"/>
            <a:ext cx="4409162" cy="6858000"/>
          </a:xfrm>
          <a:prstGeom prst="rect">
            <a:avLst/>
          </a:prstGeom>
        </p:spPr>
      </p:pic>
      <p:pic>
        <p:nvPicPr>
          <p:cNvPr id="12" name="Picture 11"/>
          <p:cNvPicPr>
            <a:picLocks noChangeAspect="1"/>
          </p:cNvPicPr>
          <p:nvPr/>
        </p:nvPicPr>
        <p:blipFill>
          <a:blip r:embed="rId4"/>
          <a:stretch>
            <a:fillRect/>
          </a:stretch>
        </p:blipFill>
        <p:spPr>
          <a:xfrm>
            <a:off x="4409162" y="0"/>
            <a:ext cx="4734838" cy="4609578"/>
          </a:xfrm>
          <a:prstGeom prst="rect">
            <a:avLst/>
          </a:prstGeom>
        </p:spPr>
      </p:pic>
    </p:spTree>
    <p:extLst>
      <p:ext uri="{BB962C8B-B14F-4D97-AF65-F5344CB8AC3E}">
        <p14:creationId xmlns:p14="http://schemas.microsoft.com/office/powerpoint/2010/main" val="30951022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837283" y="365760"/>
            <a:ext cx="7414351" cy="6492240"/>
          </a:xfrm>
          <a:prstGeom prst="rect">
            <a:avLst/>
          </a:prstGeom>
        </p:spPr>
      </p:pic>
      <p:sp>
        <p:nvSpPr>
          <p:cNvPr id="6" name="Slide Number Placeholder 5"/>
          <p:cNvSpPr>
            <a:spLocks noGrp="1"/>
          </p:cNvSpPr>
          <p:nvPr>
            <p:ph type="sldNum" sz="quarter" idx="12"/>
          </p:nvPr>
        </p:nvSpPr>
        <p:spPr/>
        <p:txBody>
          <a:bodyPr/>
          <a:lstStyle/>
          <a:p>
            <a:fld id="{7462207E-B25F-844C-A813-B7E57EC8376C}" type="slidenum">
              <a:rPr lang="en-US" smtClean="0"/>
              <a:pPr/>
              <a:t>57</a:t>
            </a:fld>
            <a:endParaRPr lang="en-US" dirty="0"/>
          </a:p>
        </p:txBody>
      </p:sp>
    </p:spTree>
    <p:extLst>
      <p:ext uri="{BB962C8B-B14F-4D97-AF65-F5344CB8AC3E}">
        <p14:creationId xmlns:p14="http://schemas.microsoft.com/office/powerpoint/2010/main" val="30303958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3901109" y="768626"/>
            <a:ext cx="5110369" cy="5579165"/>
          </a:xfrm>
        </p:spPr>
        <p:txBody>
          <a:bodyPr/>
          <a:lstStyle/>
          <a:p>
            <a:pPr marL="0" indent="0">
              <a:buNone/>
            </a:pPr>
            <a:endParaRPr lang="en-US" dirty="0" smtClean="0"/>
          </a:p>
          <a:p>
            <a:pPr marL="0" indent="0">
              <a:buNone/>
            </a:pPr>
            <a:endParaRPr lang="en-US" dirty="0"/>
          </a:p>
          <a:p>
            <a:pPr marL="0" indent="0">
              <a:buNone/>
            </a:pPr>
            <a:r>
              <a:rPr lang="en-US" dirty="0" smtClean="0"/>
              <a:t>Education dollars pass through two sets of formulas before they reach schools. </a:t>
            </a:r>
          </a:p>
          <a:p>
            <a:pPr marL="0" indent="0">
              <a:buNone/>
            </a:pPr>
            <a:endParaRPr lang="en-US" dirty="0" smtClean="0"/>
          </a:p>
          <a:p>
            <a:pPr marL="0" indent="0">
              <a:buNone/>
            </a:pPr>
            <a:r>
              <a:rPr lang="en-US" dirty="0" smtClean="0"/>
              <a:t>Both state and district leaders have a role to play in school finance reform. </a:t>
            </a:r>
          </a:p>
          <a:p>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58</a:t>
            </a:fld>
            <a:endParaRPr lang="en-US" dirty="0"/>
          </a:p>
        </p:txBody>
      </p:sp>
      <p:pic>
        <p:nvPicPr>
          <p:cNvPr id="8" name="Picture 7"/>
          <p:cNvPicPr>
            <a:picLocks noChangeAspect="1"/>
          </p:cNvPicPr>
          <p:nvPr/>
        </p:nvPicPr>
        <p:blipFill>
          <a:blip r:embed="rId3"/>
          <a:stretch>
            <a:fillRect/>
          </a:stretch>
        </p:blipFill>
        <p:spPr>
          <a:xfrm>
            <a:off x="159027" y="477079"/>
            <a:ext cx="3631095" cy="6380921"/>
          </a:xfrm>
          <a:prstGeom prst="rect">
            <a:avLst/>
          </a:prstGeom>
        </p:spPr>
      </p:pic>
    </p:spTree>
    <p:extLst>
      <p:ext uri="{BB962C8B-B14F-4D97-AF65-F5344CB8AC3E}">
        <p14:creationId xmlns:p14="http://schemas.microsoft.com/office/powerpoint/2010/main" val="600423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Carolina school finance: key shortcomings </a:t>
            </a:r>
            <a:endParaRPr lang="en-US" dirty="0"/>
          </a:p>
        </p:txBody>
      </p:sp>
      <p:sp>
        <p:nvSpPr>
          <p:cNvPr id="4" name="Slide Number Placeholder 3"/>
          <p:cNvSpPr>
            <a:spLocks noGrp="1"/>
          </p:cNvSpPr>
          <p:nvPr>
            <p:ph type="sldNum" sz="quarter" idx="12"/>
          </p:nvPr>
        </p:nvSpPr>
        <p:spPr/>
        <p:txBody>
          <a:bodyPr/>
          <a:lstStyle/>
          <a:p>
            <a:fld id="{7462207E-B25F-844C-A813-B7E57EC8376C}" type="slidenum">
              <a:rPr lang="en-US" smtClean="0"/>
              <a:pPr/>
              <a:t>5</a:t>
            </a:fld>
            <a:endParaRPr lang="en-US" dirty="0"/>
          </a:p>
        </p:txBody>
      </p:sp>
    </p:spTree>
    <p:extLst>
      <p:ext uri="{BB962C8B-B14F-4D97-AF65-F5344CB8AC3E}">
        <p14:creationId xmlns:p14="http://schemas.microsoft.com/office/powerpoint/2010/main" val="16210787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pPr marL="0" indent="0">
              <a:buNone/>
            </a:pPr>
            <a:endParaRPr lang="en-US" dirty="0" smtClean="0"/>
          </a:p>
          <a:p>
            <a:pPr marL="0" indent="0">
              <a:buNone/>
            </a:pPr>
            <a:endParaRPr lang="en-US" dirty="0"/>
          </a:p>
          <a:p>
            <a:pPr marL="0" indent="0" algn="ctr">
              <a:buNone/>
            </a:pPr>
            <a:r>
              <a:rPr lang="en-US" sz="3900" b="1" dirty="0" smtClean="0"/>
              <a:t>School finance is the foundation of public education. </a:t>
            </a:r>
            <a:endParaRPr lang="en-US" sz="3900" b="1" dirty="0"/>
          </a:p>
        </p:txBody>
      </p:sp>
      <p:sp>
        <p:nvSpPr>
          <p:cNvPr id="4" name="Content Placeholder 3"/>
          <p:cNvSpPr>
            <a:spLocks noGrp="1"/>
          </p:cNvSpPr>
          <p:nvPr>
            <p:ph sz="half" idx="2"/>
          </p:nvPr>
        </p:nvSpPr>
        <p:spPr>
          <a:xfrm>
            <a:off x="4495800" y="1056407"/>
            <a:ext cx="4038600" cy="4718304"/>
          </a:xfrm>
        </p:spPr>
        <p:txBody>
          <a:bodyPr>
            <a:normAutofit fontScale="92500" lnSpcReduction="20000"/>
          </a:bodyPr>
          <a:lstStyle/>
          <a:p>
            <a:pPr marL="0" indent="0">
              <a:buNone/>
            </a:pPr>
            <a:endParaRPr lang="en-US" u="sng" dirty="0" smtClean="0"/>
          </a:p>
          <a:p>
            <a:pPr marL="0" indent="0">
              <a:buNone/>
            </a:pPr>
            <a:r>
              <a:rPr lang="en-US" u="sng" dirty="0" smtClean="0"/>
              <a:t>What happens when there are cracks in the foundation? </a:t>
            </a:r>
            <a:endParaRPr lang="en-US" dirty="0"/>
          </a:p>
          <a:p>
            <a:r>
              <a:rPr lang="en-US" dirty="0" smtClean="0"/>
              <a:t>Dollars don’t reach the students they’re intended for </a:t>
            </a:r>
          </a:p>
          <a:p>
            <a:r>
              <a:rPr lang="en-US" dirty="0" smtClean="0"/>
              <a:t>Money is allocated based on outdated or arbitrary factors </a:t>
            </a:r>
          </a:p>
          <a:p>
            <a:r>
              <a:rPr lang="en-US" dirty="0" smtClean="0"/>
              <a:t>Spending doesn’t align with student needs </a:t>
            </a:r>
          </a:p>
          <a:p>
            <a:r>
              <a:rPr lang="en-US" dirty="0" smtClean="0"/>
              <a:t>Transparency is limited or non-existent </a:t>
            </a:r>
          </a:p>
        </p:txBody>
      </p:sp>
      <p:sp>
        <p:nvSpPr>
          <p:cNvPr id="5" name="Slide Number Placeholder 4"/>
          <p:cNvSpPr>
            <a:spLocks noGrp="1"/>
          </p:cNvSpPr>
          <p:nvPr>
            <p:ph type="sldNum" sz="quarter" idx="12"/>
          </p:nvPr>
        </p:nvSpPr>
        <p:spPr/>
        <p:txBody>
          <a:bodyPr/>
          <a:lstStyle/>
          <a:p>
            <a:fld id="{7462207E-B25F-844C-A813-B7E57EC8376C}" type="slidenum">
              <a:rPr lang="en-US" smtClean="0"/>
              <a:t>59</a:t>
            </a:fld>
            <a:endParaRPr lang="en-US" dirty="0"/>
          </a:p>
        </p:txBody>
      </p:sp>
    </p:spTree>
    <p:extLst>
      <p:ext uri="{BB962C8B-B14F-4D97-AF65-F5344CB8AC3E}">
        <p14:creationId xmlns:p14="http://schemas.microsoft.com/office/powerpoint/2010/main" val="378944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Adequacy Study Methodologies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Professional Judgment</a:t>
            </a:r>
            <a:r>
              <a:rPr lang="en-US" dirty="0" smtClean="0"/>
              <a:t>: Panel of education experts to develop optimal program/school from the “ground-up.” </a:t>
            </a:r>
            <a:endParaRPr lang="en-US" dirty="0" smtClean="0"/>
          </a:p>
          <a:p>
            <a:pPr marL="0" indent="0">
              <a:buNone/>
            </a:pPr>
            <a:endParaRPr lang="en-US" dirty="0"/>
          </a:p>
          <a:p>
            <a:pPr marL="0" indent="0">
              <a:buNone/>
            </a:pPr>
            <a:r>
              <a:rPr lang="en-US" dirty="0" smtClean="0"/>
              <a:t>Cons: Expensive </a:t>
            </a:r>
            <a:r>
              <a:rPr lang="en-US" dirty="0" smtClean="0"/>
              <a:t>and not necessarily tied to outcomes. </a:t>
            </a:r>
          </a:p>
          <a:p>
            <a:pPr marL="0" indent="0">
              <a:buNone/>
            </a:pPr>
            <a:endParaRPr lang="en-US" dirty="0" smtClean="0"/>
          </a:p>
          <a:p>
            <a:pPr marL="0" indent="0">
              <a:buNone/>
            </a:pPr>
            <a:r>
              <a:rPr lang="en-US" b="1" dirty="0" smtClean="0"/>
              <a:t>Evidence-based: </a:t>
            </a:r>
            <a:r>
              <a:rPr lang="en-US" dirty="0" smtClean="0"/>
              <a:t>Uses research on best practices to identify resources and costs required</a:t>
            </a:r>
            <a:r>
              <a:rPr lang="en-US" dirty="0" smtClean="0"/>
              <a:t>. </a:t>
            </a:r>
          </a:p>
          <a:p>
            <a:pPr marL="0" indent="0">
              <a:buNone/>
            </a:pPr>
            <a:endParaRPr lang="en-US" dirty="0"/>
          </a:p>
          <a:p>
            <a:pPr marL="0" indent="0">
              <a:buNone/>
            </a:pPr>
            <a:r>
              <a:rPr lang="en-US" dirty="0" smtClean="0"/>
              <a:t>Cons: Also not tied to specific student outcomes. </a:t>
            </a:r>
            <a:endParaRPr lang="en-US" dirty="0" smtClean="0"/>
          </a:p>
          <a:p>
            <a:pPr marL="0" indent="0">
              <a:buNone/>
            </a:pPr>
            <a:endParaRPr lang="en-US" dirty="0"/>
          </a:p>
          <a:p>
            <a:pPr marL="0" indent="0">
              <a:buNone/>
            </a:pPr>
            <a:r>
              <a:rPr lang="en-US" b="1" dirty="0" smtClean="0"/>
              <a:t>Successful Schools:</a:t>
            </a:r>
            <a:r>
              <a:rPr lang="en-US" dirty="0" smtClean="0"/>
              <a:t>  </a:t>
            </a:r>
            <a:r>
              <a:rPr lang="en-US" dirty="0" smtClean="0"/>
              <a:t>Analyzes top-performers and their </a:t>
            </a:r>
            <a:r>
              <a:rPr lang="en-US" dirty="0" smtClean="0"/>
              <a:t>costs. </a:t>
            </a:r>
          </a:p>
          <a:p>
            <a:pPr marL="0" indent="0">
              <a:buNone/>
            </a:pPr>
            <a:endParaRPr lang="en-US" dirty="0"/>
          </a:p>
          <a:p>
            <a:pPr marL="0" indent="0">
              <a:buNone/>
            </a:pPr>
            <a:r>
              <a:rPr lang="en-US" dirty="0" smtClean="0"/>
              <a:t>Cons: Problem generalizing results to other districts where outcomes can vary substantially.   </a:t>
            </a:r>
            <a:endParaRPr lang="en-US" dirty="0"/>
          </a:p>
          <a:p>
            <a:pPr marL="0" indent="0">
              <a:buNone/>
            </a:pPr>
            <a:endParaRPr lang="en-US" b="1" dirty="0" smtClean="0"/>
          </a:p>
          <a:p>
            <a:pPr marL="0" indent="0">
              <a:buNone/>
            </a:pPr>
            <a:r>
              <a:rPr lang="en-US" b="1" dirty="0" smtClean="0"/>
              <a:t>Econometric: </a:t>
            </a:r>
            <a:r>
              <a:rPr lang="en-US" dirty="0" smtClean="0"/>
              <a:t>Statistical approach to estimating spending levels. </a:t>
            </a:r>
            <a:endParaRPr lang="en-US" dirty="0" smtClean="0"/>
          </a:p>
          <a:p>
            <a:pPr marL="0" indent="0">
              <a:buNone/>
            </a:pPr>
            <a:endParaRPr lang="en-US" dirty="0"/>
          </a:p>
          <a:p>
            <a:pPr marL="0" indent="0">
              <a:buNone/>
            </a:pPr>
            <a:r>
              <a:rPr lang="en-US" dirty="0" smtClean="0"/>
              <a:t>Cons: Does not account for whether current spending levels are adequate or not. </a:t>
            </a: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60</a:t>
            </a:fld>
            <a:endParaRPr lang="en-US" dirty="0"/>
          </a:p>
        </p:txBody>
      </p:sp>
      <p:sp>
        <p:nvSpPr>
          <p:cNvPr id="7" name="Content Placeholder 6"/>
          <p:cNvSpPr>
            <a:spLocks noGrp="1"/>
          </p:cNvSpPr>
          <p:nvPr>
            <p:ph idx="13"/>
          </p:nvPr>
        </p:nvSpPr>
        <p:spPr/>
        <p:txBody>
          <a:bodyPr/>
          <a:lstStyle/>
          <a:p>
            <a:r>
              <a:rPr lang="en-US" dirty="0" smtClean="0"/>
              <a:t>Source: Funding Our Children for Success, Palmetto Institute</a:t>
            </a:r>
            <a:endParaRPr lang="en-US" dirty="0"/>
          </a:p>
        </p:txBody>
      </p:sp>
    </p:spTree>
    <p:extLst>
      <p:ext uri="{BB962C8B-B14F-4D97-AF65-F5344CB8AC3E}">
        <p14:creationId xmlns:p14="http://schemas.microsoft.com/office/powerpoint/2010/main" val="257526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School Finance Systems</a:t>
            </a:r>
            <a:endParaRPr lang="en-US" dirty="0"/>
          </a:p>
        </p:txBody>
      </p:sp>
      <p:sp>
        <p:nvSpPr>
          <p:cNvPr id="4" name="Content Placeholder 3"/>
          <p:cNvSpPr>
            <a:spLocks noGrp="1"/>
          </p:cNvSpPr>
          <p:nvPr>
            <p:ph sz="half" idx="2"/>
          </p:nvPr>
        </p:nvSpPr>
        <p:spPr>
          <a:xfrm>
            <a:off x="4648199" y="1673352"/>
            <a:ext cx="4232753" cy="4718304"/>
          </a:xfrm>
        </p:spPr>
        <p:txBody>
          <a:bodyPr>
            <a:normAutofit fontScale="92500"/>
          </a:bodyPr>
          <a:lstStyle/>
          <a:p>
            <a:r>
              <a:rPr lang="en-US" b="1" dirty="0" smtClean="0"/>
              <a:t>Allocation:</a:t>
            </a:r>
            <a:r>
              <a:rPr lang="en-US" dirty="0" smtClean="0"/>
              <a:t> How dollars are delivered to districts and schools. </a:t>
            </a:r>
          </a:p>
          <a:p>
            <a:r>
              <a:rPr lang="en-US" b="1" dirty="0" smtClean="0"/>
              <a:t>Funding: </a:t>
            </a:r>
            <a:r>
              <a:rPr lang="en-US" dirty="0" smtClean="0"/>
              <a:t>The mix of revenue sources and the extent to which local dollars are equalized. </a:t>
            </a:r>
          </a:p>
          <a:p>
            <a:r>
              <a:rPr lang="en-US" b="1" dirty="0" smtClean="0"/>
              <a:t>Transparency: </a:t>
            </a:r>
            <a:r>
              <a:rPr lang="en-US" dirty="0"/>
              <a:t> </a:t>
            </a:r>
            <a:r>
              <a:rPr lang="en-US" dirty="0" smtClean="0"/>
              <a:t>A formula’s level of complexity and the extent to which financial data are reported.  </a:t>
            </a:r>
            <a:endParaRPr lang="en-US" b="1" dirty="0"/>
          </a:p>
        </p:txBody>
      </p:sp>
      <p:sp>
        <p:nvSpPr>
          <p:cNvPr id="5" name="Slide Number Placeholder 4"/>
          <p:cNvSpPr>
            <a:spLocks noGrp="1"/>
          </p:cNvSpPr>
          <p:nvPr>
            <p:ph type="sldNum" sz="quarter" idx="12"/>
          </p:nvPr>
        </p:nvSpPr>
        <p:spPr/>
        <p:txBody>
          <a:bodyPr/>
          <a:lstStyle/>
          <a:p>
            <a:fld id="{7462207E-B25F-844C-A813-B7E57EC8376C}" type="slidenum">
              <a:rPr lang="en-US" smtClean="0"/>
              <a:t>6</a:t>
            </a:fld>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938809435"/>
              </p:ext>
            </p:extLst>
          </p:nvPr>
        </p:nvGraphicFramePr>
        <p:xfrm>
          <a:off x="457200" y="1673225"/>
          <a:ext cx="40386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6916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School Finance Formulas </a:t>
            </a:r>
            <a:endParaRPr lang="en-US" dirty="0"/>
          </a:p>
        </p:txBody>
      </p:sp>
      <p:sp>
        <p:nvSpPr>
          <p:cNvPr id="3" name="Content Placeholder 2"/>
          <p:cNvSpPr>
            <a:spLocks noGrp="1"/>
          </p:cNvSpPr>
          <p:nvPr>
            <p:ph idx="1"/>
          </p:nvPr>
        </p:nvSpPr>
        <p:spPr/>
        <p:txBody>
          <a:bodyPr/>
          <a:lstStyle/>
          <a:p>
            <a:r>
              <a:rPr lang="en-US" b="1" dirty="0" smtClean="0"/>
              <a:t>Student-based:</a:t>
            </a:r>
            <a:r>
              <a:rPr lang="en-US" dirty="0" smtClean="0"/>
              <a:t> Allocations are based on individual students and their level of need. </a:t>
            </a:r>
          </a:p>
          <a:p>
            <a:r>
              <a:rPr lang="en-US" b="1" dirty="0" smtClean="0"/>
              <a:t>Resource-based:</a:t>
            </a:r>
            <a:r>
              <a:rPr lang="en-US" dirty="0" smtClean="0"/>
              <a:t> Allocations are based on a set of inputs such as staffing positions. </a:t>
            </a:r>
          </a:p>
          <a:p>
            <a:r>
              <a:rPr lang="en-US" b="1" dirty="0" smtClean="0"/>
              <a:t>Program-based:</a:t>
            </a:r>
            <a:r>
              <a:rPr lang="en-US" dirty="0" smtClean="0"/>
              <a:t> Dollars are allocated for specific programs such as professional development and school safety. </a:t>
            </a:r>
          </a:p>
          <a:p>
            <a:r>
              <a:rPr lang="en-US" b="1" dirty="0" smtClean="0"/>
              <a:t>Hybrid: </a:t>
            </a:r>
            <a:r>
              <a:rPr lang="en-US" dirty="0" smtClean="0"/>
              <a:t>Some combination of these above approaches.  </a:t>
            </a:r>
            <a:endParaRPr lang="en-US" dirty="0"/>
          </a:p>
        </p:txBody>
      </p:sp>
      <p:sp>
        <p:nvSpPr>
          <p:cNvPr id="6" name="Slide Number Placeholder 5"/>
          <p:cNvSpPr>
            <a:spLocks noGrp="1"/>
          </p:cNvSpPr>
          <p:nvPr>
            <p:ph type="sldNum" sz="quarter" idx="12"/>
          </p:nvPr>
        </p:nvSpPr>
        <p:spPr/>
        <p:txBody>
          <a:bodyPr/>
          <a:lstStyle/>
          <a:p>
            <a:fld id="{7462207E-B25F-844C-A813-B7E57EC8376C}" type="slidenum">
              <a:rPr lang="en-US" smtClean="0"/>
              <a:pPr/>
              <a:t>7</a:t>
            </a:fld>
            <a:endParaRPr lang="en-US" dirty="0"/>
          </a:p>
        </p:txBody>
      </p:sp>
    </p:spTree>
    <p:extLst>
      <p:ext uri="{BB962C8B-B14F-4D97-AF65-F5344CB8AC3E}">
        <p14:creationId xmlns:p14="http://schemas.microsoft.com/office/powerpoint/2010/main" val="152384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584145581"/>
              </p:ext>
            </p:extLst>
          </p:nvPr>
        </p:nvGraphicFramePr>
        <p:xfrm>
          <a:off x="284967" y="182880"/>
          <a:ext cx="8574066" cy="5275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7462207E-B25F-844C-A813-B7E57EC8376C}" type="slidenum">
              <a:rPr lang="en-US" smtClean="0"/>
              <a:pPr/>
              <a:t>8</a:t>
            </a:fld>
            <a:endParaRPr lang="en-US" dirty="0"/>
          </a:p>
        </p:txBody>
      </p:sp>
      <p:sp>
        <p:nvSpPr>
          <p:cNvPr id="7" name="Content Placeholder 6"/>
          <p:cNvSpPr>
            <a:spLocks noGrp="1"/>
          </p:cNvSpPr>
          <p:nvPr>
            <p:ph idx="13"/>
          </p:nvPr>
        </p:nvSpPr>
        <p:spPr/>
        <p:txBody>
          <a:bodyPr/>
          <a:lstStyle/>
          <a:p>
            <a:r>
              <a:rPr lang="en-US" dirty="0" smtClean="0"/>
              <a:t>Source: Data and classifications based on EdBuild’s</a:t>
            </a:r>
            <a:r>
              <a:rPr lang="en-US" dirty="0"/>
              <a:t> Custom Reports </a:t>
            </a:r>
            <a:r>
              <a:rPr lang="en-US" dirty="0" smtClean="0"/>
              <a:t>tool, which can be found at </a:t>
            </a:r>
            <a:r>
              <a:rPr lang="en-US" dirty="0">
                <a:hlinkClick r:id="rId8"/>
              </a:rPr>
              <a:t>http://</a:t>
            </a:r>
            <a:r>
              <a:rPr lang="en-US" dirty="0" smtClean="0">
                <a:hlinkClick r:id="rId8"/>
              </a:rPr>
              <a:t>funded.edbuild.org/reports</a:t>
            </a:r>
            <a:endParaRPr lang="en-US" dirty="0" smtClean="0"/>
          </a:p>
          <a:p>
            <a:endParaRPr lang="en-US" dirty="0"/>
          </a:p>
        </p:txBody>
      </p:sp>
      <p:sp>
        <p:nvSpPr>
          <p:cNvPr id="9" name="Left Brace 8"/>
          <p:cNvSpPr/>
          <p:nvPr/>
        </p:nvSpPr>
        <p:spPr>
          <a:xfrm rot="16200000">
            <a:off x="2380771" y="2998607"/>
            <a:ext cx="1124820" cy="3257639"/>
          </a:xfrm>
          <a:prstGeom prst="leftBrace">
            <a:avLst/>
          </a:prstGeom>
          <a:ln w="2222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n>
                <a:solidFill>
                  <a:sysClr val="windowText" lastClr="000000"/>
                </a:solidFill>
              </a:ln>
              <a:solidFill>
                <a:srgbClr val="FF0000"/>
              </a:solidFill>
            </a:endParaRPr>
          </a:p>
        </p:txBody>
      </p:sp>
      <p:sp>
        <p:nvSpPr>
          <p:cNvPr id="10" name="TextBox 9"/>
          <p:cNvSpPr txBox="1"/>
          <p:nvPr/>
        </p:nvSpPr>
        <p:spPr>
          <a:xfrm>
            <a:off x="137786" y="5369687"/>
            <a:ext cx="8721247" cy="830997"/>
          </a:xfrm>
          <a:prstGeom prst="rect">
            <a:avLst/>
          </a:prstGeom>
          <a:noFill/>
        </p:spPr>
        <p:txBody>
          <a:bodyPr wrap="square" rtlCol="0">
            <a:spAutoFit/>
          </a:bodyPr>
          <a:lstStyle/>
          <a:p>
            <a:r>
              <a:rPr lang="en-US" sz="2400" dirty="0" smtClean="0"/>
              <a:t>South Carolina employs a hybrid school finance system that relies heavily on categorical allotments. </a:t>
            </a:r>
            <a:endParaRPr lang="en-US" sz="2400" dirty="0"/>
          </a:p>
        </p:txBody>
      </p:sp>
    </p:spTree>
    <p:extLst>
      <p:ext uri="{BB962C8B-B14F-4D97-AF65-F5344CB8AC3E}">
        <p14:creationId xmlns:p14="http://schemas.microsoft.com/office/powerpoint/2010/main" val="21356964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294570</TotalTime>
  <Words>6593</Words>
  <Application>Microsoft Office PowerPoint</Application>
  <PresentationFormat>On-screen Show (4:3)</PresentationFormat>
  <Paragraphs>758</Paragraphs>
  <Slides>61</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Gill Sans MT</vt:lpstr>
      <vt:lpstr>Times New Roman</vt:lpstr>
      <vt:lpstr>Clarity</vt:lpstr>
      <vt:lpstr>South Carolina School Finance reform </vt:lpstr>
      <vt:lpstr>About Reason Foundation </vt:lpstr>
      <vt:lpstr>Approach to School Finance</vt:lpstr>
      <vt:lpstr>Agenda </vt:lpstr>
      <vt:lpstr>Key Questions to Consider </vt:lpstr>
      <vt:lpstr>South Carolina school finance: key shortcomings </vt:lpstr>
      <vt:lpstr>Analyzing School Finance Systems</vt:lpstr>
      <vt:lpstr>Types of School Finance Formulas </vt:lpstr>
      <vt:lpstr>PowerPoint Presentation</vt:lpstr>
      <vt:lpstr>State Education Revenue </vt:lpstr>
      <vt:lpstr>Education Finance Act Weights </vt:lpstr>
      <vt:lpstr>Education Improvement Act </vt:lpstr>
      <vt:lpstr>Restricted State Funding </vt:lpstr>
      <vt:lpstr>PowerPoint Presentation</vt:lpstr>
      <vt:lpstr>PowerPoint Presentation</vt:lpstr>
      <vt:lpstr>PowerPoint Presentation</vt:lpstr>
      <vt:lpstr>District Comparison: Revenue vs.  Assessed Valuation </vt:lpstr>
      <vt:lpstr>District Comparison: Revenue vs. Poverty Estimates </vt:lpstr>
      <vt:lpstr>Case Study: California’s Local control funding formula </vt:lpstr>
      <vt:lpstr>LCFF: Background </vt:lpstr>
      <vt:lpstr>LCFF Theory of Action </vt:lpstr>
      <vt:lpstr>Eliminated Programs </vt:lpstr>
      <vt:lpstr>Retained Programs </vt:lpstr>
      <vt:lpstr>Local Control Funding Formula </vt:lpstr>
      <vt:lpstr>Local Control Funding Formula:  Requirements</vt:lpstr>
      <vt:lpstr>Transition </vt:lpstr>
      <vt:lpstr>PowerPoint Presentation</vt:lpstr>
      <vt:lpstr> Local Control Funding Formula Research Collaborative (LCFFRC)  </vt:lpstr>
      <vt:lpstr>LCFF Research: Emerging Themes </vt:lpstr>
      <vt:lpstr>LCFF Research: Emerging Themes </vt:lpstr>
      <vt:lpstr>PowerPoint Presentation</vt:lpstr>
      <vt:lpstr>PowerPoint Presentation</vt:lpstr>
      <vt:lpstr>PowerPoint Presentation</vt:lpstr>
      <vt:lpstr>Widespread Support </vt:lpstr>
      <vt:lpstr>LCFF Research: Emerging Themes </vt:lpstr>
      <vt:lpstr>Cultural Shifts within School Districts</vt:lpstr>
      <vt:lpstr>LCFF Research: Emerging Themes </vt:lpstr>
      <vt:lpstr>Increased Community Engagement </vt:lpstr>
      <vt:lpstr>LCFF Research: Emerging Themes </vt:lpstr>
      <vt:lpstr>Evidence of Customization </vt:lpstr>
      <vt:lpstr>LCFF Research: Emerging Themes </vt:lpstr>
      <vt:lpstr>Focus on Equity </vt:lpstr>
      <vt:lpstr>LCFF Research: Emerging Themes </vt:lpstr>
      <vt:lpstr>Challenges </vt:lpstr>
      <vt:lpstr>School Finance reform opportunities  </vt:lpstr>
      <vt:lpstr>PowerPoint Presentation</vt:lpstr>
      <vt:lpstr>PowerPoint Presentation</vt:lpstr>
      <vt:lpstr>District Financial Report by Function (Texas)</vt:lpstr>
      <vt:lpstr>District Financial Report by Program (Texas)</vt:lpstr>
      <vt:lpstr>School-level Financial Report (Edunomics Lab) </vt:lpstr>
      <vt:lpstr>School-level Financial Report (Delaware)</vt:lpstr>
      <vt:lpstr>PowerPoint Presentation</vt:lpstr>
      <vt:lpstr>Thank you</vt:lpstr>
      <vt:lpstr>Appendix </vt:lpstr>
      <vt:lpstr>Hawaii’s Transition to Weighted-student Funding</vt:lpstr>
      <vt:lpstr>U.S. Education Revenue by Source </vt:lpstr>
      <vt:lpstr>PowerPoint Presentation</vt:lpstr>
      <vt:lpstr>PowerPoint Presentation</vt:lpstr>
      <vt:lpstr>PowerPoint Presentation</vt:lpstr>
      <vt:lpstr>PowerPoint Presentation</vt:lpstr>
      <vt:lpstr>Adequacy Study Methodologies </vt:lpstr>
    </vt:vector>
  </TitlesOfParts>
  <Company>Reason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AB190 Pension Reform Actuarial Analysis</dc:title>
  <dc:creator>Anthony M. Randazzo</dc:creator>
  <cp:lastModifiedBy>Aaron</cp:lastModifiedBy>
  <cp:revision>6717</cp:revision>
  <cp:lastPrinted>2019-04-16T23:27:15Z</cp:lastPrinted>
  <dcterms:created xsi:type="dcterms:W3CDTF">2015-04-13T15:13:55Z</dcterms:created>
  <dcterms:modified xsi:type="dcterms:W3CDTF">2019-12-04T01:31:01Z</dcterms:modified>
</cp:coreProperties>
</file>